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5" r:id="rId15"/>
    <p:sldId id="286"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12192000" cy="6858000"/>
  <p:notesSz cx="6858000" cy="9144000"/>
  <p:embeddedFontLst>
    <p:embeddedFont>
      <p:font typeface="Avenir" panose="02000503020000020003" pitchFamily="2" charset="0"/>
      <p:regular r:id="rId34"/>
      <p:italic r:id="rId35"/>
    </p:embeddedFont>
    <p:embeddedFont>
      <p:font typeface="Avenir Next" panose="020B0503020202020204" pitchFamily="34" charset="0"/>
      <p:regular r:id="rId36"/>
      <p:bold r:id="rId37"/>
      <p:italic r:id="rId38"/>
      <p:boldItalic r:id="rId39"/>
    </p:embeddedFont>
    <p:embeddedFont>
      <p:font typeface="Avenir Next Demi Bold" panose="020B0503020202020204" pitchFamily="34" charset="0"/>
      <p:regular r:id="rId40"/>
      <p:bold r:id="rId41"/>
      <p:italic r:id="rId42"/>
      <p:boldItalic r:id="rId43"/>
    </p:embeddedFont>
    <p:embeddedFont>
      <p:font typeface="Play" pitchFamily="2"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oQ81SV7G+yi8HVDT0I4qgZ4Rmw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FA966E-AB3C-4558-9CC6-88890FF89F20}">
  <a:tblStyle styleId="{BCFA966E-AB3C-4558-9CC6-88890FF89F20}" styleName="Table_0">
    <a:wholeTbl>
      <a:tcTxStyle b="off" i="off">
        <a:font>
          <a:latin typeface="Aptos"/>
          <a:ea typeface="Aptos"/>
          <a:cs typeface="Aptos"/>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A04E8E6-7CE3-420D-90F5-F353730AC230}" styleName="Table_1">
    <a:wholeTbl>
      <a:tcTxStyle b="off" i="off">
        <a:font>
          <a:latin typeface="Aptos"/>
          <a:ea typeface="Aptos"/>
          <a:cs typeface="Aptos"/>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dk1">
              <a:alpha val="20000"/>
            </a:schemeClr>
          </a:solidFill>
        </a:fill>
      </a:tcStyle>
    </a:band1H>
    <a:band2H>
      <a:tcTxStyle b="off" i="off"/>
      <a:tcStyle>
        <a:tcBdr/>
      </a:tcStyle>
    </a:band2H>
    <a:band1V>
      <a:tcTxStyle b="off" i="off"/>
      <a:tcStyle>
        <a:tcBdr/>
        <a:fill>
          <a:solidFill>
            <a:schemeClr val="dk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718"/>
  </p:normalViewPr>
  <p:slideViewPr>
    <p:cSldViewPr snapToGrid="0">
      <p:cViewPr varScale="1">
        <p:scale>
          <a:sx n="109" d="100"/>
          <a:sy n="109" d="100"/>
        </p:scale>
        <p:origin x="784" y="46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9E380C-64D5-42B1-810C-12FF8B86D96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0684942-3188-49E0-BBD4-7805766FAA8E}">
      <dgm:prSet custT="1"/>
      <dgm:spPr>
        <a:solidFill>
          <a:schemeClr val="tx1"/>
        </a:solidFill>
      </dgm:spPr>
      <dgm:t>
        <a:bodyPr/>
        <a:lstStyle/>
        <a:p>
          <a:pPr>
            <a:lnSpc>
              <a:spcPct val="100000"/>
            </a:lnSpc>
          </a:pPr>
          <a:r>
            <a:rPr lang="fr-FR" sz="1400" b="1" dirty="0"/>
            <a:t>Fondement principal pour la JP:  </a:t>
          </a:r>
          <a:r>
            <a:rPr lang="fr-FR" sz="1400" dirty="0"/>
            <a:t>Cass. soc., 9 février 2012, n° 10‑26 123.</a:t>
          </a:r>
          <a:endParaRPr lang="en-US" sz="1400" dirty="0"/>
        </a:p>
      </dgm:t>
    </dgm:pt>
    <dgm:pt modelId="{7FE0DF0C-9D48-40D0-9559-C968D4027274}" type="parTrans" cxnId="{278A3E8A-4743-4EC7-A9BB-B58619F23459}">
      <dgm:prSet/>
      <dgm:spPr/>
      <dgm:t>
        <a:bodyPr/>
        <a:lstStyle/>
        <a:p>
          <a:endParaRPr lang="en-US"/>
        </a:p>
      </dgm:t>
    </dgm:pt>
    <dgm:pt modelId="{FFEC8983-0EA9-4A92-8335-D052FBB16B47}" type="sibTrans" cxnId="{278A3E8A-4743-4EC7-A9BB-B58619F23459}">
      <dgm:prSet/>
      <dgm:spPr>
        <a:ln>
          <a:solidFill>
            <a:schemeClr val="bg1">
              <a:lumMod val="85000"/>
              <a:alpha val="90000"/>
            </a:schemeClr>
          </a:solidFill>
        </a:ln>
      </dgm:spPr>
      <dgm:t>
        <a:bodyPr/>
        <a:lstStyle/>
        <a:p>
          <a:endParaRPr lang="en-US"/>
        </a:p>
      </dgm:t>
    </dgm:pt>
    <dgm:pt modelId="{09E50AED-721D-4F5F-B4FD-CF400285A775}">
      <dgm:prSet custT="1"/>
      <dgm:spPr>
        <a:solidFill>
          <a:schemeClr val="tx1"/>
        </a:solidFill>
      </dgm:spPr>
      <dgm:t>
        <a:bodyPr/>
        <a:lstStyle/>
        <a:p>
          <a:pPr>
            <a:lnSpc>
              <a:spcPct val="100000"/>
            </a:lnSpc>
          </a:pPr>
          <a:r>
            <a:rPr lang="fr-FR" sz="1400" b="1" dirty="0"/>
            <a:t>Article 4.2 l’ANI du 26 mars 2010 </a:t>
          </a:r>
          <a:r>
            <a:rPr lang="fr-FR" sz="1400" dirty="0"/>
            <a:t>sur le harcèlement et la violence au travail.</a:t>
          </a:r>
          <a:endParaRPr lang="en-US" sz="1400" dirty="0"/>
        </a:p>
      </dgm:t>
    </dgm:pt>
    <dgm:pt modelId="{69DB3C12-85E8-45BE-9721-0C60BFC58657}" type="parTrans" cxnId="{852FACA6-B2A4-4CE0-9EBB-E3BFB4B75922}">
      <dgm:prSet/>
      <dgm:spPr/>
      <dgm:t>
        <a:bodyPr/>
        <a:lstStyle/>
        <a:p>
          <a:endParaRPr lang="en-US"/>
        </a:p>
      </dgm:t>
    </dgm:pt>
    <dgm:pt modelId="{3DBAE5C2-81BE-43F2-8AB7-BDE0D4FBF941}" type="sibTrans" cxnId="{852FACA6-B2A4-4CE0-9EBB-E3BFB4B75922}">
      <dgm:prSet/>
      <dgm:spPr>
        <a:ln>
          <a:solidFill>
            <a:schemeClr val="bg1">
              <a:lumMod val="85000"/>
              <a:alpha val="90000"/>
            </a:schemeClr>
          </a:solidFill>
        </a:ln>
      </dgm:spPr>
      <dgm:t>
        <a:bodyPr/>
        <a:lstStyle/>
        <a:p>
          <a:endParaRPr lang="en-US"/>
        </a:p>
      </dgm:t>
    </dgm:pt>
    <dgm:pt modelId="{72C24C42-411B-49A8-B7BD-4C8A0E022342}">
      <dgm:prSet/>
      <dgm:spPr>
        <a:solidFill>
          <a:schemeClr val="tx1"/>
        </a:solidFill>
      </dgm:spPr>
      <dgm:t>
        <a:bodyPr/>
        <a:lstStyle/>
        <a:p>
          <a:pPr>
            <a:lnSpc>
              <a:spcPct val="100000"/>
            </a:lnSpc>
          </a:pPr>
          <a:r>
            <a:rPr lang="fr-FR" b="1" dirty="0"/>
            <a:t>DDD Recommandation n°19  (</a:t>
          </a:r>
          <a:r>
            <a:rPr lang="fr-FR" b="0" dirty="0"/>
            <a:t>Droit et </a:t>
          </a:r>
          <a:r>
            <a:rPr lang="fr-FR" dirty="0"/>
            <a:t>devoir) À rappeler par écrit à l’ensemble des personnes concernées. Faire signer des attestations de confidentialité par les personnes auditionnées et les enquêteurs.</a:t>
          </a:r>
          <a:endParaRPr lang="en-US" dirty="0"/>
        </a:p>
      </dgm:t>
    </dgm:pt>
    <dgm:pt modelId="{0571A43A-D5C4-4978-8BE8-C8CE4A57761A}" type="parTrans" cxnId="{59B00DCF-8BA6-45A2-A31B-59D451150F33}">
      <dgm:prSet/>
      <dgm:spPr/>
      <dgm:t>
        <a:bodyPr/>
        <a:lstStyle/>
        <a:p>
          <a:endParaRPr lang="en-US"/>
        </a:p>
      </dgm:t>
    </dgm:pt>
    <dgm:pt modelId="{B84E2DD6-A4A1-41BD-BB86-EF7C83CF3C00}" type="sibTrans" cxnId="{59B00DCF-8BA6-45A2-A31B-59D451150F33}">
      <dgm:prSet/>
      <dgm:spPr>
        <a:ln>
          <a:solidFill>
            <a:schemeClr val="bg1">
              <a:lumMod val="85000"/>
              <a:alpha val="90000"/>
            </a:schemeClr>
          </a:solidFill>
        </a:ln>
      </dgm:spPr>
      <dgm:t>
        <a:bodyPr/>
        <a:lstStyle/>
        <a:p>
          <a:endParaRPr lang="en-US"/>
        </a:p>
      </dgm:t>
    </dgm:pt>
    <dgm:pt modelId="{D1B024CD-2434-49E8-825B-4C06EB05820F}">
      <dgm:prSet/>
      <dgm:spPr>
        <a:solidFill>
          <a:schemeClr val="tx1"/>
        </a:solidFill>
      </dgm:spPr>
      <dgm:t>
        <a:bodyPr/>
        <a:lstStyle/>
        <a:p>
          <a:pPr>
            <a:lnSpc>
              <a:spcPct val="100000"/>
            </a:lnSpc>
          </a:pPr>
          <a:r>
            <a:rPr lang="fr-FR" b="1" dirty="0"/>
            <a:t>Règles applicables en matière de protection des lanceurs d’alerte </a:t>
          </a:r>
          <a:r>
            <a:rPr lang="fr-FR" dirty="0"/>
            <a:t>:  Sapin II et </a:t>
          </a:r>
          <a:r>
            <a:rPr lang="fr-FR" dirty="0" err="1"/>
            <a:t>Waserman</a:t>
          </a:r>
          <a:endParaRPr lang="en-US" dirty="0"/>
        </a:p>
      </dgm:t>
    </dgm:pt>
    <dgm:pt modelId="{2319FFDD-DA7F-46AB-AE23-B8401CAD9729}" type="parTrans" cxnId="{92924594-1E25-4387-8D3C-83DBB5E5548C}">
      <dgm:prSet/>
      <dgm:spPr/>
      <dgm:t>
        <a:bodyPr/>
        <a:lstStyle/>
        <a:p>
          <a:endParaRPr lang="en-US"/>
        </a:p>
      </dgm:t>
    </dgm:pt>
    <dgm:pt modelId="{003C4687-6064-417B-8CC8-158EE676295D}" type="sibTrans" cxnId="{92924594-1E25-4387-8D3C-83DBB5E5548C}">
      <dgm:prSet/>
      <dgm:spPr>
        <a:ln>
          <a:solidFill>
            <a:schemeClr val="bg1">
              <a:lumMod val="85000"/>
              <a:alpha val="90000"/>
            </a:schemeClr>
          </a:solidFill>
        </a:ln>
      </dgm:spPr>
      <dgm:t>
        <a:bodyPr/>
        <a:lstStyle/>
        <a:p>
          <a:endParaRPr lang="en-US"/>
        </a:p>
      </dgm:t>
    </dgm:pt>
    <dgm:pt modelId="{1A77EE9A-1677-48C9-9008-E80ED89EDCA3}">
      <dgm:prSet/>
      <dgm:spPr>
        <a:solidFill>
          <a:schemeClr val="tx1"/>
        </a:solidFill>
      </dgm:spPr>
      <dgm:t>
        <a:bodyPr/>
        <a:lstStyle/>
        <a:p>
          <a:pPr>
            <a:lnSpc>
              <a:spcPct val="100000"/>
            </a:lnSpc>
          </a:pPr>
          <a:r>
            <a:rPr lang="fr-FR" b="1" dirty="0"/>
            <a:t>Penser à faire signer un accord de confidentialité </a:t>
          </a:r>
          <a:r>
            <a:rPr lang="fr-FR" dirty="0"/>
            <a:t>si la personne auditionnée souhaite être assistée par un non-avocat.</a:t>
          </a:r>
          <a:endParaRPr lang="en-US" dirty="0"/>
        </a:p>
      </dgm:t>
    </dgm:pt>
    <dgm:pt modelId="{B76931B3-FEA2-40E1-8E81-88B6F5AF8E0F}" type="parTrans" cxnId="{B160D8B4-EADC-455B-AE71-1F22C10BD358}">
      <dgm:prSet/>
      <dgm:spPr/>
      <dgm:t>
        <a:bodyPr/>
        <a:lstStyle/>
        <a:p>
          <a:endParaRPr lang="en-US"/>
        </a:p>
      </dgm:t>
    </dgm:pt>
    <dgm:pt modelId="{489E6E1B-5000-4D04-9DE1-1F20821AB8FE}" type="sibTrans" cxnId="{B160D8B4-EADC-455B-AE71-1F22C10BD358}">
      <dgm:prSet/>
      <dgm:spPr/>
      <dgm:t>
        <a:bodyPr/>
        <a:lstStyle/>
        <a:p>
          <a:endParaRPr lang="en-US"/>
        </a:p>
      </dgm:t>
    </dgm:pt>
    <dgm:pt modelId="{8E1BDCF7-9696-CA4F-805E-30C4597776E3}" type="pres">
      <dgm:prSet presAssocID="{2D9E380C-64D5-42B1-810C-12FF8B86D961}" presName="outerComposite" presStyleCnt="0">
        <dgm:presLayoutVars>
          <dgm:chMax val="5"/>
          <dgm:dir/>
          <dgm:resizeHandles val="exact"/>
        </dgm:presLayoutVars>
      </dgm:prSet>
      <dgm:spPr/>
    </dgm:pt>
    <dgm:pt modelId="{DFA26728-52DE-2F40-8C8D-5B0ACBE16712}" type="pres">
      <dgm:prSet presAssocID="{2D9E380C-64D5-42B1-810C-12FF8B86D961}" presName="dummyMaxCanvas" presStyleCnt="0">
        <dgm:presLayoutVars/>
      </dgm:prSet>
      <dgm:spPr/>
    </dgm:pt>
    <dgm:pt modelId="{DC369331-FDAF-324F-8887-0221C9DF73EC}" type="pres">
      <dgm:prSet presAssocID="{2D9E380C-64D5-42B1-810C-12FF8B86D961}" presName="FiveNodes_1" presStyleLbl="node1" presStyleIdx="0" presStyleCnt="5">
        <dgm:presLayoutVars>
          <dgm:bulletEnabled val="1"/>
        </dgm:presLayoutVars>
      </dgm:prSet>
      <dgm:spPr/>
    </dgm:pt>
    <dgm:pt modelId="{4BDF66EA-20A7-1A45-8E65-0DD418F2ED7A}" type="pres">
      <dgm:prSet presAssocID="{2D9E380C-64D5-42B1-810C-12FF8B86D961}" presName="FiveNodes_2" presStyleLbl="node1" presStyleIdx="1" presStyleCnt="5">
        <dgm:presLayoutVars>
          <dgm:bulletEnabled val="1"/>
        </dgm:presLayoutVars>
      </dgm:prSet>
      <dgm:spPr/>
    </dgm:pt>
    <dgm:pt modelId="{A303015A-EB7C-2544-BC26-161F432FF736}" type="pres">
      <dgm:prSet presAssocID="{2D9E380C-64D5-42B1-810C-12FF8B86D961}" presName="FiveNodes_3" presStyleLbl="node1" presStyleIdx="2" presStyleCnt="5">
        <dgm:presLayoutVars>
          <dgm:bulletEnabled val="1"/>
        </dgm:presLayoutVars>
      </dgm:prSet>
      <dgm:spPr/>
    </dgm:pt>
    <dgm:pt modelId="{C496DDF0-3D72-3442-A288-3EFEAD958AFF}" type="pres">
      <dgm:prSet presAssocID="{2D9E380C-64D5-42B1-810C-12FF8B86D961}" presName="FiveNodes_4" presStyleLbl="node1" presStyleIdx="3" presStyleCnt="5">
        <dgm:presLayoutVars>
          <dgm:bulletEnabled val="1"/>
        </dgm:presLayoutVars>
      </dgm:prSet>
      <dgm:spPr/>
    </dgm:pt>
    <dgm:pt modelId="{46BBCF4E-7FB6-8749-B971-5C36B398DB0E}" type="pres">
      <dgm:prSet presAssocID="{2D9E380C-64D5-42B1-810C-12FF8B86D961}" presName="FiveNodes_5" presStyleLbl="node1" presStyleIdx="4" presStyleCnt="5">
        <dgm:presLayoutVars>
          <dgm:bulletEnabled val="1"/>
        </dgm:presLayoutVars>
      </dgm:prSet>
      <dgm:spPr/>
    </dgm:pt>
    <dgm:pt modelId="{D7948235-A752-544B-9E0B-348C3C7E5D21}" type="pres">
      <dgm:prSet presAssocID="{2D9E380C-64D5-42B1-810C-12FF8B86D961}" presName="FiveConn_1-2" presStyleLbl="fgAccFollowNode1" presStyleIdx="0" presStyleCnt="4">
        <dgm:presLayoutVars>
          <dgm:bulletEnabled val="1"/>
        </dgm:presLayoutVars>
      </dgm:prSet>
      <dgm:spPr/>
    </dgm:pt>
    <dgm:pt modelId="{9B9DFE4C-4CA7-9143-94A1-D538CCECDC55}" type="pres">
      <dgm:prSet presAssocID="{2D9E380C-64D5-42B1-810C-12FF8B86D961}" presName="FiveConn_2-3" presStyleLbl="fgAccFollowNode1" presStyleIdx="1" presStyleCnt="4">
        <dgm:presLayoutVars>
          <dgm:bulletEnabled val="1"/>
        </dgm:presLayoutVars>
      </dgm:prSet>
      <dgm:spPr/>
    </dgm:pt>
    <dgm:pt modelId="{5A9C117E-46B9-DD44-9DD1-790C127CA25F}" type="pres">
      <dgm:prSet presAssocID="{2D9E380C-64D5-42B1-810C-12FF8B86D961}" presName="FiveConn_3-4" presStyleLbl="fgAccFollowNode1" presStyleIdx="2" presStyleCnt="4">
        <dgm:presLayoutVars>
          <dgm:bulletEnabled val="1"/>
        </dgm:presLayoutVars>
      </dgm:prSet>
      <dgm:spPr/>
    </dgm:pt>
    <dgm:pt modelId="{B5C493F4-F3D1-BB4E-BEB8-F41D763D8A53}" type="pres">
      <dgm:prSet presAssocID="{2D9E380C-64D5-42B1-810C-12FF8B86D961}" presName="FiveConn_4-5" presStyleLbl="fgAccFollowNode1" presStyleIdx="3" presStyleCnt="4">
        <dgm:presLayoutVars>
          <dgm:bulletEnabled val="1"/>
        </dgm:presLayoutVars>
      </dgm:prSet>
      <dgm:spPr/>
    </dgm:pt>
    <dgm:pt modelId="{94A3AE20-6F63-2C43-A084-34EB63FC15F1}" type="pres">
      <dgm:prSet presAssocID="{2D9E380C-64D5-42B1-810C-12FF8B86D961}" presName="FiveNodes_1_text" presStyleLbl="node1" presStyleIdx="4" presStyleCnt="5">
        <dgm:presLayoutVars>
          <dgm:bulletEnabled val="1"/>
        </dgm:presLayoutVars>
      </dgm:prSet>
      <dgm:spPr/>
    </dgm:pt>
    <dgm:pt modelId="{9A2EEBD4-2B8D-1A43-8AFB-CC11F8D8A309}" type="pres">
      <dgm:prSet presAssocID="{2D9E380C-64D5-42B1-810C-12FF8B86D961}" presName="FiveNodes_2_text" presStyleLbl="node1" presStyleIdx="4" presStyleCnt="5">
        <dgm:presLayoutVars>
          <dgm:bulletEnabled val="1"/>
        </dgm:presLayoutVars>
      </dgm:prSet>
      <dgm:spPr/>
    </dgm:pt>
    <dgm:pt modelId="{318E8568-752F-A842-8B4F-FED814784ED3}" type="pres">
      <dgm:prSet presAssocID="{2D9E380C-64D5-42B1-810C-12FF8B86D961}" presName="FiveNodes_3_text" presStyleLbl="node1" presStyleIdx="4" presStyleCnt="5">
        <dgm:presLayoutVars>
          <dgm:bulletEnabled val="1"/>
        </dgm:presLayoutVars>
      </dgm:prSet>
      <dgm:spPr/>
    </dgm:pt>
    <dgm:pt modelId="{4647035B-E9CB-814E-B12E-792038981845}" type="pres">
      <dgm:prSet presAssocID="{2D9E380C-64D5-42B1-810C-12FF8B86D961}" presName="FiveNodes_4_text" presStyleLbl="node1" presStyleIdx="4" presStyleCnt="5">
        <dgm:presLayoutVars>
          <dgm:bulletEnabled val="1"/>
        </dgm:presLayoutVars>
      </dgm:prSet>
      <dgm:spPr/>
    </dgm:pt>
    <dgm:pt modelId="{32A4EF95-6DCA-CD45-8601-D4B5C38C0348}" type="pres">
      <dgm:prSet presAssocID="{2D9E380C-64D5-42B1-810C-12FF8B86D961}" presName="FiveNodes_5_text" presStyleLbl="node1" presStyleIdx="4" presStyleCnt="5">
        <dgm:presLayoutVars>
          <dgm:bulletEnabled val="1"/>
        </dgm:presLayoutVars>
      </dgm:prSet>
      <dgm:spPr/>
    </dgm:pt>
  </dgm:ptLst>
  <dgm:cxnLst>
    <dgm:cxn modelId="{46019B0B-6D5B-E547-9070-46A3203F2DAD}" type="presOf" srcId="{B84E2DD6-A4A1-41BD-BB86-EF7C83CF3C00}" destId="{5A9C117E-46B9-DD44-9DD1-790C127CA25F}" srcOrd="0" destOrd="0" presId="urn:microsoft.com/office/officeart/2005/8/layout/vProcess5"/>
    <dgm:cxn modelId="{01C06126-3BA4-F244-81D4-326CF02D61D6}" type="presOf" srcId="{A0684942-3188-49E0-BBD4-7805766FAA8E}" destId="{94A3AE20-6F63-2C43-A084-34EB63FC15F1}" srcOrd="1" destOrd="0" presId="urn:microsoft.com/office/officeart/2005/8/layout/vProcess5"/>
    <dgm:cxn modelId="{BD712929-A111-5744-84D0-ECDF21A990CB}" type="presOf" srcId="{72C24C42-411B-49A8-B7BD-4C8A0E022342}" destId="{A303015A-EB7C-2544-BC26-161F432FF736}" srcOrd="0" destOrd="0" presId="urn:microsoft.com/office/officeart/2005/8/layout/vProcess5"/>
    <dgm:cxn modelId="{C30BD934-0BDF-E040-9F1A-DE67B81459E6}" type="presOf" srcId="{1A77EE9A-1677-48C9-9008-E80ED89EDCA3}" destId="{46BBCF4E-7FB6-8749-B971-5C36B398DB0E}" srcOrd="0" destOrd="0" presId="urn:microsoft.com/office/officeart/2005/8/layout/vProcess5"/>
    <dgm:cxn modelId="{FB912B47-8ADC-624F-B934-D8A96DDF7519}" type="presOf" srcId="{003C4687-6064-417B-8CC8-158EE676295D}" destId="{B5C493F4-F3D1-BB4E-BEB8-F41D763D8A53}" srcOrd="0" destOrd="0" presId="urn:microsoft.com/office/officeart/2005/8/layout/vProcess5"/>
    <dgm:cxn modelId="{FC371849-9B17-DD40-A82A-7DA3C39D02BF}" type="presOf" srcId="{D1B024CD-2434-49E8-825B-4C06EB05820F}" destId="{4647035B-E9CB-814E-B12E-792038981845}" srcOrd="1" destOrd="0" presId="urn:microsoft.com/office/officeart/2005/8/layout/vProcess5"/>
    <dgm:cxn modelId="{A2635B69-975C-5348-A28B-9D995DB685CF}" type="presOf" srcId="{09E50AED-721D-4F5F-B4FD-CF400285A775}" destId="{4BDF66EA-20A7-1A45-8E65-0DD418F2ED7A}" srcOrd="0" destOrd="0" presId="urn:microsoft.com/office/officeart/2005/8/layout/vProcess5"/>
    <dgm:cxn modelId="{88610A6F-A6D1-714F-AC2A-BF8A1E97EAE6}" type="presOf" srcId="{09E50AED-721D-4F5F-B4FD-CF400285A775}" destId="{9A2EEBD4-2B8D-1A43-8AFB-CC11F8D8A309}" srcOrd="1" destOrd="0" presId="urn:microsoft.com/office/officeart/2005/8/layout/vProcess5"/>
    <dgm:cxn modelId="{E500BB71-E58A-7A4C-B39B-995A83CF0D10}" type="presOf" srcId="{FFEC8983-0EA9-4A92-8335-D052FBB16B47}" destId="{D7948235-A752-544B-9E0B-348C3C7E5D21}" srcOrd="0" destOrd="0" presId="urn:microsoft.com/office/officeart/2005/8/layout/vProcess5"/>
    <dgm:cxn modelId="{E9659988-1F7D-AD4E-8467-EFAE42610C29}" type="presOf" srcId="{D1B024CD-2434-49E8-825B-4C06EB05820F}" destId="{C496DDF0-3D72-3442-A288-3EFEAD958AFF}" srcOrd="0" destOrd="0" presId="urn:microsoft.com/office/officeart/2005/8/layout/vProcess5"/>
    <dgm:cxn modelId="{278A3E8A-4743-4EC7-A9BB-B58619F23459}" srcId="{2D9E380C-64D5-42B1-810C-12FF8B86D961}" destId="{A0684942-3188-49E0-BBD4-7805766FAA8E}" srcOrd="0" destOrd="0" parTransId="{7FE0DF0C-9D48-40D0-9559-C968D4027274}" sibTransId="{FFEC8983-0EA9-4A92-8335-D052FBB16B47}"/>
    <dgm:cxn modelId="{296FBE92-2BFB-9F4C-B369-08577251EE12}" type="presOf" srcId="{A0684942-3188-49E0-BBD4-7805766FAA8E}" destId="{DC369331-FDAF-324F-8887-0221C9DF73EC}" srcOrd="0" destOrd="0" presId="urn:microsoft.com/office/officeart/2005/8/layout/vProcess5"/>
    <dgm:cxn modelId="{75FD4393-D8FE-D04D-8BF1-67660E79B930}" type="presOf" srcId="{72C24C42-411B-49A8-B7BD-4C8A0E022342}" destId="{318E8568-752F-A842-8B4F-FED814784ED3}" srcOrd="1" destOrd="0" presId="urn:microsoft.com/office/officeart/2005/8/layout/vProcess5"/>
    <dgm:cxn modelId="{92924594-1E25-4387-8D3C-83DBB5E5548C}" srcId="{2D9E380C-64D5-42B1-810C-12FF8B86D961}" destId="{D1B024CD-2434-49E8-825B-4C06EB05820F}" srcOrd="3" destOrd="0" parTransId="{2319FFDD-DA7F-46AB-AE23-B8401CAD9729}" sibTransId="{003C4687-6064-417B-8CC8-158EE676295D}"/>
    <dgm:cxn modelId="{8BF45097-ED65-7E40-9F55-9D2388F4780C}" type="presOf" srcId="{1A77EE9A-1677-48C9-9008-E80ED89EDCA3}" destId="{32A4EF95-6DCA-CD45-8601-D4B5C38C0348}" srcOrd="1" destOrd="0" presId="urn:microsoft.com/office/officeart/2005/8/layout/vProcess5"/>
    <dgm:cxn modelId="{852FACA6-B2A4-4CE0-9EBB-E3BFB4B75922}" srcId="{2D9E380C-64D5-42B1-810C-12FF8B86D961}" destId="{09E50AED-721D-4F5F-B4FD-CF400285A775}" srcOrd="1" destOrd="0" parTransId="{69DB3C12-85E8-45BE-9721-0C60BFC58657}" sibTransId="{3DBAE5C2-81BE-43F2-8AB7-BDE0D4FBF941}"/>
    <dgm:cxn modelId="{B160D8B4-EADC-455B-AE71-1F22C10BD358}" srcId="{2D9E380C-64D5-42B1-810C-12FF8B86D961}" destId="{1A77EE9A-1677-48C9-9008-E80ED89EDCA3}" srcOrd="4" destOrd="0" parTransId="{B76931B3-FEA2-40E1-8E81-88B6F5AF8E0F}" sibTransId="{489E6E1B-5000-4D04-9DE1-1F20821AB8FE}"/>
    <dgm:cxn modelId="{59B00DCF-8BA6-45A2-A31B-59D451150F33}" srcId="{2D9E380C-64D5-42B1-810C-12FF8B86D961}" destId="{72C24C42-411B-49A8-B7BD-4C8A0E022342}" srcOrd="2" destOrd="0" parTransId="{0571A43A-D5C4-4978-8BE8-C8CE4A57761A}" sibTransId="{B84E2DD6-A4A1-41BD-BB86-EF7C83CF3C00}"/>
    <dgm:cxn modelId="{0A2338E6-9D02-2549-BBDD-E85297D70C8B}" type="presOf" srcId="{2D9E380C-64D5-42B1-810C-12FF8B86D961}" destId="{8E1BDCF7-9696-CA4F-805E-30C4597776E3}" srcOrd="0" destOrd="0" presId="urn:microsoft.com/office/officeart/2005/8/layout/vProcess5"/>
    <dgm:cxn modelId="{1957A6EA-8FD3-B049-AE86-4446A36DA054}" type="presOf" srcId="{3DBAE5C2-81BE-43F2-8AB7-BDE0D4FBF941}" destId="{9B9DFE4C-4CA7-9143-94A1-D538CCECDC55}" srcOrd="0" destOrd="0" presId="urn:microsoft.com/office/officeart/2005/8/layout/vProcess5"/>
    <dgm:cxn modelId="{F9937B46-997F-5248-9429-E5466D2F1CD3}" type="presParOf" srcId="{8E1BDCF7-9696-CA4F-805E-30C4597776E3}" destId="{DFA26728-52DE-2F40-8C8D-5B0ACBE16712}" srcOrd="0" destOrd="0" presId="urn:microsoft.com/office/officeart/2005/8/layout/vProcess5"/>
    <dgm:cxn modelId="{E45A72A3-A384-3549-B832-CD851AF7F753}" type="presParOf" srcId="{8E1BDCF7-9696-CA4F-805E-30C4597776E3}" destId="{DC369331-FDAF-324F-8887-0221C9DF73EC}" srcOrd="1" destOrd="0" presId="urn:microsoft.com/office/officeart/2005/8/layout/vProcess5"/>
    <dgm:cxn modelId="{6F4CDB02-3452-4240-9B89-674A64487C75}" type="presParOf" srcId="{8E1BDCF7-9696-CA4F-805E-30C4597776E3}" destId="{4BDF66EA-20A7-1A45-8E65-0DD418F2ED7A}" srcOrd="2" destOrd="0" presId="urn:microsoft.com/office/officeart/2005/8/layout/vProcess5"/>
    <dgm:cxn modelId="{B95A818F-B66B-6246-BFD9-DC8F4B98BE08}" type="presParOf" srcId="{8E1BDCF7-9696-CA4F-805E-30C4597776E3}" destId="{A303015A-EB7C-2544-BC26-161F432FF736}" srcOrd="3" destOrd="0" presId="urn:microsoft.com/office/officeart/2005/8/layout/vProcess5"/>
    <dgm:cxn modelId="{3E9C1A02-3D68-EA41-92C7-7C229B2EB765}" type="presParOf" srcId="{8E1BDCF7-9696-CA4F-805E-30C4597776E3}" destId="{C496DDF0-3D72-3442-A288-3EFEAD958AFF}" srcOrd="4" destOrd="0" presId="urn:microsoft.com/office/officeart/2005/8/layout/vProcess5"/>
    <dgm:cxn modelId="{B5CF9387-215F-B442-BF5C-882B208178B1}" type="presParOf" srcId="{8E1BDCF7-9696-CA4F-805E-30C4597776E3}" destId="{46BBCF4E-7FB6-8749-B971-5C36B398DB0E}" srcOrd="5" destOrd="0" presId="urn:microsoft.com/office/officeart/2005/8/layout/vProcess5"/>
    <dgm:cxn modelId="{A264784C-1D45-3C4A-B7B0-923C5BA579D2}" type="presParOf" srcId="{8E1BDCF7-9696-CA4F-805E-30C4597776E3}" destId="{D7948235-A752-544B-9E0B-348C3C7E5D21}" srcOrd="6" destOrd="0" presId="urn:microsoft.com/office/officeart/2005/8/layout/vProcess5"/>
    <dgm:cxn modelId="{0509D09A-BA68-3F4A-9926-7760961B4D44}" type="presParOf" srcId="{8E1BDCF7-9696-CA4F-805E-30C4597776E3}" destId="{9B9DFE4C-4CA7-9143-94A1-D538CCECDC55}" srcOrd="7" destOrd="0" presId="urn:microsoft.com/office/officeart/2005/8/layout/vProcess5"/>
    <dgm:cxn modelId="{45094558-E80F-0F47-996B-6B522B5E2251}" type="presParOf" srcId="{8E1BDCF7-9696-CA4F-805E-30C4597776E3}" destId="{5A9C117E-46B9-DD44-9DD1-790C127CA25F}" srcOrd="8" destOrd="0" presId="urn:microsoft.com/office/officeart/2005/8/layout/vProcess5"/>
    <dgm:cxn modelId="{4761FE67-6F63-0342-85A0-6E5166334E43}" type="presParOf" srcId="{8E1BDCF7-9696-CA4F-805E-30C4597776E3}" destId="{B5C493F4-F3D1-BB4E-BEB8-F41D763D8A53}" srcOrd="9" destOrd="0" presId="urn:microsoft.com/office/officeart/2005/8/layout/vProcess5"/>
    <dgm:cxn modelId="{6E9E3B81-CEFD-654F-844E-4395D860F645}" type="presParOf" srcId="{8E1BDCF7-9696-CA4F-805E-30C4597776E3}" destId="{94A3AE20-6F63-2C43-A084-34EB63FC15F1}" srcOrd="10" destOrd="0" presId="urn:microsoft.com/office/officeart/2005/8/layout/vProcess5"/>
    <dgm:cxn modelId="{772B7A82-EB2E-DA4B-BE2A-D7D0A0C1092D}" type="presParOf" srcId="{8E1BDCF7-9696-CA4F-805E-30C4597776E3}" destId="{9A2EEBD4-2B8D-1A43-8AFB-CC11F8D8A309}" srcOrd="11" destOrd="0" presId="urn:microsoft.com/office/officeart/2005/8/layout/vProcess5"/>
    <dgm:cxn modelId="{742F1663-835C-1840-942D-D03896E23E74}" type="presParOf" srcId="{8E1BDCF7-9696-CA4F-805E-30C4597776E3}" destId="{318E8568-752F-A842-8B4F-FED814784ED3}" srcOrd="12" destOrd="0" presId="urn:microsoft.com/office/officeart/2005/8/layout/vProcess5"/>
    <dgm:cxn modelId="{727DC911-C7A6-6F45-8D33-DF01B911AB58}" type="presParOf" srcId="{8E1BDCF7-9696-CA4F-805E-30C4597776E3}" destId="{4647035B-E9CB-814E-B12E-792038981845}" srcOrd="13" destOrd="0" presId="urn:microsoft.com/office/officeart/2005/8/layout/vProcess5"/>
    <dgm:cxn modelId="{AB79268B-A1C3-4E44-9954-320C043F6561}" type="presParOf" srcId="{8E1BDCF7-9696-CA4F-805E-30C4597776E3}" destId="{32A4EF95-6DCA-CD45-8601-D4B5C38C0348}"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33AB60-AF13-3946-84B3-E0D83EC1687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DAF3349E-32CD-DF43-A18A-F612E3ED50BF}">
      <dgm:prSet phldrT="[Texte]"/>
      <dgm:spPr>
        <a:solidFill>
          <a:schemeClr val="tx2"/>
        </a:solidFill>
        <a:ln>
          <a:solidFill>
            <a:schemeClr val="bg1">
              <a:lumMod val="85000"/>
            </a:schemeClr>
          </a:solidFill>
        </a:ln>
      </dgm:spPr>
      <dgm:t>
        <a:bodyPr/>
        <a:lstStyle/>
        <a:p>
          <a:pPr algn="just">
            <a:buClr>
              <a:schemeClr val="dk1"/>
            </a:buClr>
            <a:buSzPct val="100000"/>
            <a:buNone/>
          </a:pPr>
          <a:r>
            <a:rPr lang="fr-FR" b="1" dirty="0">
              <a:latin typeface="Avenir Next" panose="020B0503020202020204" pitchFamily="34" charset="0"/>
              <a:ea typeface="Avenir"/>
              <a:cs typeface="Avenir"/>
              <a:sym typeface="Avenir"/>
            </a:rPr>
            <a:t>le Guide CNB II – Entretiens avec les collaborateurs de l’entreprise </a:t>
          </a:r>
          <a:r>
            <a:rPr lang="fr-FR" dirty="0">
              <a:latin typeface="Avenir Next" panose="020B0503020202020204" pitchFamily="34" charset="0"/>
              <a:ea typeface="Avenir"/>
              <a:cs typeface="Avenir"/>
              <a:sym typeface="Avenir"/>
            </a:rPr>
            <a:t>r</a:t>
          </a:r>
        </a:p>
        <a:p>
          <a:pPr algn="just">
            <a:buClr>
              <a:schemeClr val="dk1"/>
            </a:buClr>
            <a:buSzPct val="100000"/>
            <a:buNone/>
          </a:pPr>
          <a:r>
            <a:rPr lang="fr-FR" dirty="0">
              <a:latin typeface="Avenir Next" panose="020B0503020202020204" pitchFamily="34" charset="0"/>
              <a:ea typeface="Avenir"/>
              <a:cs typeface="Avenir"/>
              <a:sym typeface="Avenir"/>
            </a:rPr>
            <a:t>il convient d’informer les collaborateurs participant à l’enquête de son caractère confidentiel et leur rappeler leur obligation de discrétion et de ne pas discuter de l’entretien avec leurs collègues ou divulguer le fait qu’un entretien ait eu lieu.  »</a:t>
          </a:r>
          <a:endParaRPr lang="fr-FR" dirty="0"/>
        </a:p>
      </dgm:t>
    </dgm:pt>
    <dgm:pt modelId="{66168B91-4043-6B4F-B966-816D97CCA652}" type="parTrans" cxnId="{D25E5966-6148-364C-92E6-205ADF603D33}">
      <dgm:prSet/>
      <dgm:spPr/>
      <dgm:t>
        <a:bodyPr/>
        <a:lstStyle/>
        <a:p>
          <a:endParaRPr lang="fr-FR"/>
        </a:p>
      </dgm:t>
    </dgm:pt>
    <dgm:pt modelId="{960D17BE-4C42-8E46-B774-673D0A61279C}" type="sibTrans" cxnId="{D25E5966-6148-364C-92E6-205ADF603D33}">
      <dgm:prSet/>
      <dgm:spPr/>
      <dgm:t>
        <a:bodyPr/>
        <a:lstStyle/>
        <a:p>
          <a:endParaRPr lang="fr-FR"/>
        </a:p>
      </dgm:t>
    </dgm:pt>
    <dgm:pt modelId="{A49E14B3-81AC-7A44-AD10-5E535539F1F4}">
      <dgm:prSet phldrT="[Texte]"/>
      <dgm:spPr>
        <a:solidFill>
          <a:schemeClr val="tx2">
            <a:alpha val="90000"/>
          </a:schemeClr>
        </a:solidFill>
        <a:ln>
          <a:solidFill>
            <a:schemeClr val="bg1">
              <a:lumMod val="85000"/>
            </a:schemeClr>
          </a:solidFill>
        </a:ln>
      </dgm:spPr>
      <dgm:t>
        <a:bodyPr/>
        <a:lstStyle/>
        <a:p>
          <a:pPr>
            <a:buClr>
              <a:schemeClr val="dk1"/>
            </a:buClr>
            <a:buSzPct val="100000"/>
            <a:buNone/>
          </a:pPr>
          <a:r>
            <a:rPr lang="fr-FR" b="1" dirty="0">
              <a:latin typeface="Avenir Next" panose="020B0503020202020204" pitchFamily="34" charset="0"/>
              <a:ea typeface="Avenir"/>
              <a:cs typeface="Avenir"/>
              <a:sym typeface="Avenir"/>
            </a:rPr>
            <a:t>Q: comment allier confidentialité et besoin de recherche de la réalité des faits lors des entretiens ?</a:t>
          </a:r>
        </a:p>
        <a:p>
          <a:pPr>
            <a:buClr>
              <a:schemeClr val="dk1"/>
            </a:buClr>
            <a:buSzPct val="100000"/>
            <a:buNone/>
          </a:pPr>
          <a:endParaRPr lang="fr-FR" dirty="0">
            <a:latin typeface="Avenir Next" panose="020B0503020202020204" pitchFamily="34" charset="0"/>
          </a:endParaRPr>
        </a:p>
        <a:p>
          <a:pPr>
            <a:buClr>
              <a:schemeClr val="dk1"/>
            </a:buClr>
            <a:buSzPct val="100000"/>
            <a:buNone/>
          </a:pPr>
          <a:r>
            <a:rPr lang="fr-FR" dirty="0">
              <a:latin typeface="Avenir Next" panose="020B0503020202020204" pitchFamily="34" charset="0"/>
              <a:ea typeface="Avenir"/>
              <a:cs typeface="Avenir"/>
              <a:sym typeface="Avenir"/>
            </a:rPr>
            <a:t>Anonymisation/ Vigilance lors de communication des PV d’entretien (Faire signer le PV sur place / communiquer tous les PV après la fin des auditions etc.).</a:t>
          </a:r>
          <a:endParaRPr lang="fr-FR" dirty="0"/>
        </a:p>
      </dgm:t>
    </dgm:pt>
    <dgm:pt modelId="{3CAFFB51-5538-534F-9E37-44A493A432F7}" type="parTrans" cxnId="{35BAB974-EA9B-8442-B351-825F583D3593}">
      <dgm:prSet/>
      <dgm:spPr>
        <a:ln>
          <a:solidFill>
            <a:schemeClr val="bg1"/>
          </a:solidFill>
        </a:ln>
      </dgm:spPr>
      <dgm:t>
        <a:bodyPr/>
        <a:lstStyle/>
        <a:p>
          <a:endParaRPr lang="fr-FR"/>
        </a:p>
      </dgm:t>
    </dgm:pt>
    <dgm:pt modelId="{18D79208-E006-1247-84A6-FC26CDD171DC}" type="sibTrans" cxnId="{35BAB974-EA9B-8442-B351-825F583D3593}">
      <dgm:prSet/>
      <dgm:spPr/>
      <dgm:t>
        <a:bodyPr/>
        <a:lstStyle/>
        <a:p>
          <a:endParaRPr lang="fr-FR"/>
        </a:p>
      </dgm:t>
    </dgm:pt>
    <dgm:pt modelId="{908B1992-5C2F-FD49-9FCB-B8556F16F7D4}">
      <dgm:prSet/>
      <dgm:spPr>
        <a:ln>
          <a:solidFill>
            <a:schemeClr val="bg1">
              <a:lumMod val="85000"/>
            </a:schemeClr>
          </a:solidFill>
        </a:ln>
      </dgm:spPr>
      <dgm:t>
        <a:bodyPr/>
        <a:lstStyle/>
        <a:p>
          <a:r>
            <a:rPr lang="fr-FR" b="1" dirty="0">
              <a:latin typeface="Avenir Next" panose="020B0503020202020204" pitchFamily="34" charset="0"/>
              <a:ea typeface="Avenir"/>
              <a:cs typeface="Avenir"/>
              <a:sym typeface="Avenir"/>
            </a:rPr>
            <a:t>Q: quelle teneur, obligation de moyens, obligation de moyens renforcée ou de résultat ?</a:t>
          </a:r>
          <a:endParaRPr lang="fr-FR" dirty="0">
            <a:latin typeface="Avenir Next" panose="020B0503020202020204" pitchFamily="34" charset="0"/>
          </a:endParaRPr>
        </a:p>
        <a:p>
          <a:pPr>
            <a:buClr>
              <a:schemeClr val="dk1"/>
            </a:buClr>
            <a:buSzPct val="100000"/>
            <a:buNone/>
          </a:pPr>
          <a:r>
            <a:rPr lang="fr-FR" dirty="0">
              <a:latin typeface="Avenir Next" panose="020B0503020202020204" pitchFamily="34" charset="0"/>
              <a:ea typeface="Avenir"/>
              <a:cs typeface="Avenir"/>
              <a:sym typeface="Avenir"/>
            </a:rPr>
            <a:t>L’enquêteur n’a pas le monopole de l’information : protagonistes de l’enquête peuvent faire fuiter certaines infos (information ou PV d’entretien diffusés par celui qui a été entendu). </a:t>
          </a:r>
          <a:endParaRPr lang="fr-FR" dirty="0">
            <a:latin typeface="Avenir Next" panose="020B0503020202020204" pitchFamily="34" charset="0"/>
          </a:endParaRPr>
        </a:p>
        <a:p>
          <a:pPr>
            <a:buClr>
              <a:schemeClr val="dk1"/>
            </a:buClr>
            <a:buSzPct val="100000"/>
            <a:buNone/>
          </a:pPr>
          <a:r>
            <a:rPr lang="fr-FR" dirty="0">
              <a:latin typeface="Avenir Next" panose="020B0503020202020204" pitchFamily="34" charset="0"/>
              <a:ea typeface="Avenir"/>
              <a:cs typeface="Avenir"/>
              <a:sym typeface="Avenir"/>
            </a:rPr>
            <a:t>Point de vigilance particulier pour l’enquête lanceur d’alerte au regard de l’obligation de non-divulgation</a:t>
          </a:r>
          <a:endParaRPr lang="fr-FR" dirty="0"/>
        </a:p>
      </dgm:t>
    </dgm:pt>
    <dgm:pt modelId="{F97C855B-4FA1-ED4E-A6E8-092BE5A39D72}" type="parTrans" cxnId="{6197757E-46D3-124F-B835-2D144E69987D}">
      <dgm:prSet/>
      <dgm:spPr>
        <a:ln>
          <a:solidFill>
            <a:schemeClr val="bg1"/>
          </a:solidFill>
        </a:ln>
      </dgm:spPr>
      <dgm:t>
        <a:bodyPr/>
        <a:lstStyle/>
        <a:p>
          <a:endParaRPr lang="fr-FR"/>
        </a:p>
      </dgm:t>
    </dgm:pt>
    <dgm:pt modelId="{A80DEDD6-6D4B-504E-90B0-2DEE015DC8F8}" type="sibTrans" cxnId="{6197757E-46D3-124F-B835-2D144E69987D}">
      <dgm:prSet/>
      <dgm:spPr/>
      <dgm:t>
        <a:bodyPr/>
        <a:lstStyle/>
        <a:p>
          <a:endParaRPr lang="fr-FR"/>
        </a:p>
      </dgm:t>
    </dgm:pt>
    <dgm:pt modelId="{18978745-55F9-CF40-8648-94DE4AACBB9C}" type="pres">
      <dgm:prSet presAssocID="{5133AB60-AF13-3946-84B3-E0D83EC16871}" presName="hierChild1" presStyleCnt="0">
        <dgm:presLayoutVars>
          <dgm:chPref val="1"/>
          <dgm:dir/>
          <dgm:animOne val="branch"/>
          <dgm:animLvl val="lvl"/>
          <dgm:resizeHandles/>
        </dgm:presLayoutVars>
      </dgm:prSet>
      <dgm:spPr/>
    </dgm:pt>
    <dgm:pt modelId="{59381D38-3854-774E-9C65-EF1B592FEE70}" type="pres">
      <dgm:prSet presAssocID="{DAF3349E-32CD-DF43-A18A-F612E3ED50BF}" presName="hierRoot1" presStyleCnt="0"/>
      <dgm:spPr/>
    </dgm:pt>
    <dgm:pt modelId="{670863B9-E7E8-0D4D-86A2-22B4D3447C9F}" type="pres">
      <dgm:prSet presAssocID="{DAF3349E-32CD-DF43-A18A-F612E3ED50BF}" presName="composite" presStyleCnt="0"/>
      <dgm:spPr/>
    </dgm:pt>
    <dgm:pt modelId="{B38E98A1-47F0-1B40-B6CD-158EB93C4EB3}" type="pres">
      <dgm:prSet presAssocID="{DAF3349E-32CD-DF43-A18A-F612E3ED50BF}" presName="background" presStyleLbl="node0" presStyleIdx="0" presStyleCnt="1"/>
      <dgm:spPr>
        <a:solidFill>
          <a:schemeClr val="bg1"/>
        </a:solidFill>
      </dgm:spPr>
    </dgm:pt>
    <dgm:pt modelId="{B10E5658-45AC-E245-959B-0BDF6234A436}" type="pres">
      <dgm:prSet presAssocID="{DAF3349E-32CD-DF43-A18A-F612E3ED50BF}" presName="text" presStyleLbl="fgAcc0" presStyleIdx="0" presStyleCnt="1" custScaleX="133177" custScaleY="69381">
        <dgm:presLayoutVars>
          <dgm:chPref val="3"/>
        </dgm:presLayoutVars>
      </dgm:prSet>
      <dgm:spPr/>
    </dgm:pt>
    <dgm:pt modelId="{7D5179DB-9945-0849-B4AE-785334DE591C}" type="pres">
      <dgm:prSet presAssocID="{DAF3349E-32CD-DF43-A18A-F612E3ED50BF}" presName="hierChild2" presStyleCnt="0"/>
      <dgm:spPr/>
    </dgm:pt>
    <dgm:pt modelId="{7FC2D101-C128-924E-9BBD-4DDDBBB82514}" type="pres">
      <dgm:prSet presAssocID="{F97C855B-4FA1-ED4E-A6E8-092BE5A39D72}" presName="Name10" presStyleLbl="parChTrans1D2" presStyleIdx="0" presStyleCnt="2"/>
      <dgm:spPr/>
    </dgm:pt>
    <dgm:pt modelId="{D83DFEF5-CBA7-4D4C-AEEE-E070773E7E50}" type="pres">
      <dgm:prSet presAssocID="{908B1992-5C2F-FD49-9FCB-B8556F16F7D4}" presName="hierRoot2" presStyleCnt="0"/>
      <dgm:spPr/>
    </dgm:pt>
    <dgm:pt modelId="{012C436D-B6D8-6345-9255-0026DCF6F4E4}" type="pres">
      <dgm:prSet presAssocID="{908B1992-5C2F-FD49-9FCB-B8556F16F7D4}" presName="composite2" presStyleCnt="0"/>
      <dgm:spPr/>
    </dgm:pt>
    <dgm:pt modelId="{3F62BB33-7FCE-6F4E-8ACF-342BC05131DE}" type="pres">
      <dgm:prSet presAssocID="{908B1992-5C2F-FD49-9FCB-B8556F16F7D4}" presName="background2" presStyleLbl="node2" presStyleIdx="0" presStyleCnt="2"/>
      <dgm:spPr>
        <a:solidFill>
          <a:schemeClr val="bg1"/>
        </a:solidFill>
      </dgm:spPr>
    </dgm:pt>
    <dgm:pt modelId="{010F9822-2CAA-4E4D-9098-FFD5622F3DF0}" type="pres">
      <dgm:prSet presAssocID="{908B1992-5C2F-FD49-9FCB-B8556F16F7D4}" presName="text2" presStyleLbl="fgAcc2" presStyleIdx="0" presStyleCnt="2" custScaleX="110517">
        <dgm:presLayoutVars>
          <dgm:chPref val="3"/>
        </dgm:presLayoutVars>
      </dgm:prSet>
      <dgm:spPr/>
    </dgm:pt>
    <dgm:pt modelId="{0C6DE4E0-A4DA-1941-89B9-C024D95E09DB}" type="pres">
      <dgm:prSet presAssocID="{908B1992-5C2F-FD49-9FCB-B8556F16F7D4}" presName="hierChild3" presStyleCnt="0"/>
      <dgm:spPr/>
    </dgm:pt>
    <dgm:pt modelId="{4B7BE5BC-4DD9-4648-8094-83204177A1A2}" type="pres">
      <dgm:prSet presAssocID="{3CAFFB51-5538-534F-9E37-44A493A432F7}" presName="Name10" presStyleLbl="parChTrans1D2" presStyleIdx="1" presStyleCnt="2"/>
      <dgm:spPr/>
    </dgm:pt>
    <dgm:pt modelId="{BF789BD8-51C5-D14D-85A8-CBCC822C1716}" type="pres">
      <dgm:prSet presAssocID="{A49E14B3-81AC-7A44-AD10-5E535539F1F4}" presName="hierRoot2" presStyleCnt="0"/>
      <dgm:spPr/>
    </dgm:pt>
    <dgm:pt modelId="{F8CF0F8D-9D3B-A44D-BB62-505862E87EEA}" type="pres">
      <dgm:prSet presAssocID="{A49E14B3-81AC-7A44-AD10-5E535539F1F4}" presName="composite2" presStyleCnt="0"/>
      <dgm:spPr/>
    </dgm:pt>
    <dgm:pt modelId="{89F74DFF-1484-2349-8686-0BF3DBDE8CE9}" type="pres">
      <dgm:prSet presAssocID="{A49E14B3-81AC-7A44-AD10-5E535539F1F4}" presName="background2" presStyleLbl="node2" presStyleIdx="1" presStyleCnt="2"/>
      <dgm:spPr>
        <a:solidFill>
          <a:schemeClr val="bg1"/>
        </a:solidFill>
      </dgm:spPr>
    </dgm:pt>
    <dgm:pt modelId="{10FFFB9E-03E3-884A-B4CF-09C3ADC8A1D1}" type="pres">
      <dgm:prSet presAssocID="{A49E14B3-81AC-7A44-AD10-5E535539F1F4}" presName="text2" presStyleLbl="fgAcc2" presStyleIdx="1" presStyleCnt="2" custScaleX="112718">
        <dgm:presLayoutVars>
          <dgm:chPref val="3"/>
        </dgm:presLayoutVars>
      </dgm:prSet>
      <dgm:spPr/>
    </dgm:pt>
    <dgm:pt modelId="{B0821A27-CD91-C741-AC66-0665862349D3}" type="pres">
      <dgm:prSet presAssocID="{A49E14B3-81AC-7A44-AD10-5E535539F1F4}" presName="hierChild3" presStyleCnt="0"/>
      <dgm:spPr/>
    </dgm:pt>
  </dgm:ptLst>
  <dgm:cxnLst>
    <dgm:cxn modelId="{A5EBBF27-304F-CF48-BECD-2A59D810ACE4}" type="presOf" srcId="{5133AB60-AF13-3946-84B3-E0D83EC16871}" destId="{18978745-55F9-CF40-8648-94DE4AACBB9C}" srcOrd="0" destOrd="0" presId="urn:microsoft.com/office/officeart/2005/8/layout/hierarchy1"/>
    <dgm:cxn modelId="{8DB92651-1063-C842-92B4-0E0ECFBEE98A}" type="presOf" srcId="{DAF3349E-32CD-DF43-A18A-F612E3ED50BF}" destId="{B10E5658-45AC-E245-959B-0BDF6234A436}" srcOrd="0" destOrd="0" presId="urn:microsoft.com/office/officeart/2005/8/layout/hierarchy1"/>
    <dgm:cxn modelId="{D25E5966-6148-364C-92E6-205ADF603D33}" srcId="{5133AB60-AF13-3946-84B3-E0D83EC16871}" destId="{DAF3349E-32CD-DF43-A18A-F612E3ED50BF}" srcOrd="0" destOrd="0" parTransId="{66168B91-4043-6B4F-B966-816D97CCA652}" sibTransId="{960D17BE-4C42-8E46-B774-673D0A61279C}"/>
    <dgm:cxn modelId="{35BAB974-EA9B-8442-B351-825F583D3593}" srcId="{DAF3349E-32CD-DF43-A18A-F612E3ED50BF}" destId="{A49E14B3-81AC-7A44-AD10-5E535539F1F4}" srcOrd="1" destOrd="0" parTransId="{3CAFFB51-5538-534F-9E37-44A493A432F7}" sibTransId="{18D79208-E006-1247-84A6-FC26CDD171DC}"/>
    <dgm:cxn modelId="{6197757E-46D3-124F-B835-2D144E69987D}" srcId="{DAF3349E-32CD-DF43-A18A-F612E3ED50BF}" destId="{908B1992-5C2F-FD49-9FCB-B8556F16F7D4}" srcOrd="0" destOrd="0" parTransId="{F97C855B-4FA1-ED4E-A6E8-092BE5A39D72}" sibTransId="{A80DEDD6-6D4B-504E-90B0-2DEE015DC8F8}"/>
    <dgm:cxn modelId="{541F5D95-FF0B-AC46-B29E-B298668FE34D}" type="presOf" srcId="{3CAFFB51-5538-534F-9E37-44A493A432F7}" destId="{4B7BE5BC-4DD9-4648-8094-83204177A1A2}" srcOrd="0" destOrd="0" presId="urn:microsoft.com/office/officeart/2005/8/layout/hierarchy1"/>
    <dgm:cxn modelId="{FF9B7A96-9755-7A40-B8BB-59E58FEA7FB3}" type="presOf" srcId="{F97C855B-4FA1-ED4E-A6E8-092BE5A39D72}" destId="{7FC2D101-C128-924E-9BBD-4DDDBBB82514}" srcOrd="0" destOrd="0" presId="urn:microsoft.com/office/officeart/2005/8/layout/hierarchy1"/>
    <dgm:cxn modelId="{58E904EC-2F80-B844-8F94-48AA63440CF8}" type="presOf" srcId="{A49E14B3-81AC-7A44-AD10-5E535539F1F4}" destId="{10FFFB9E-03E3-884A-B4CF-09C3ADC8A1D1}" srcOrd="0" destOrd="0" presId="urn:microsoft.com/office/officeart/2005/8/layout/hierarchy1"/>
    <dgm:cxn modelId="{D87A88ED-4F27-D540-9B26-D8DC90B366B0}" type="presOf" srcId="{908B1992-5C2F-FD49-9FCB-B8556F16F7D4}" destId="{010F9822-2CAA-4E4D-9098-FFD5622F3DF0}" srcOrd="0" destOrd="0" presId="urn:microsoft.com/office/officeart/2005/8/layout/hierarchy1"/>
    <dgm:cxn modelId="{BD120875-7B53-D349-88BC-5474FAA3BCA0}" type="presParOf" srcId="{18978745-55F9-CF40-8648-94DE4AACBB9C}" destId="{59381D38-3854-774E-9C65-EF1B592FEE70}" srcOrd="0" destOrd="0" presId="urn:microsoft.com/office/officeart/2005/8/layout/hierarchy1"/>
    <dgm:cxn modelId="{D4588990-2355-624B-8941-B2F137218BE3}" type="presParOf" srcId="{59381D38-3854-774E-9C65-EF1B592FEE70}" destId="{670863B9-E7E8-0D4D-86A2-22B4D3447C9F}" srcOrd="0" destOrd="0" presId="urn:microsoft.com/office/officeart/2005/8/layout/hierarchy1"/>
    <dgm:cxn modelId="{B143CDB2-986B-4742-8971-811E46ADDA12}" type="presParOf" srcId="{670863B9-E7E8-0D4D-86A2-22B4D3447C9F}" destId="{B38E98A1-47F0-1B40-B6CD-158EB93C4EB3}" srcOrd="0" destOrd="0" presId="urn:microsoft.com/office/officeart/2005/8/layout/hierarchy1"/>
    <dgm:cxn modelId="{EB24C595-C87E-1445-9629-34E2761CF130}" type="presParOf" srcId="{670863B9-E7E8-0D4D-86A2-22B4D3447C9F}" destId="{B10E5658-45AC-E245-959B-0BDF6234A436}" srcOrd="1" destOrd="0" presId="urn:microsoft.com/office/officeart/2005/8/layout/hierarchy1"/>
    <dgm:cxn modelId="{2FD243C1-F11D-5B45-8784-05499B9C6F63}" type="presParOf" srcId="{59381D38-3854-774E-9C65-EF1B592FEE70}" destId="{7D5179DB-9945-0849-B4AE-785334DE591C}" srcOrd="1" destOrd="0" presId="urn:microsoft.com/office/officeart/2005/8/layout/hierarchy1"/>
    <dgm:cxn modelId="{10852F30-1203-AB44-9A97-A2E07660546B}" type="presParOf" srcId="{7D5179DB-9945-0849-B4AE-785334DE591C}" destId="{7FC2D101-C128-924E-9BBD-4DDDBBB82514}" srcOrd="0" destOrd="0" presId="urn:microsoft.com/office/officeart/2005/8/layout/hierarchy1"/>
    <dgm:cxn modelId="{E4C0AEE8-31E5-1C46-A089-10758027D2A3}" type="presParOf" srcId="{7D5179DB-9945-0849-B4AE-785334DE591C}" destId="{D83DFEF5-CBA7-4D4C-AEEE-E070773E7E50}" srcOrd="1" destOrd="0" presId="urn:microsoft.com/office/officeart/2005/8/layout/hierarchy1"/>
    <dgm:cxn modelId="{D7EAE368-DC33-2741-844E-6C4AA318BC57}" type="presParOf" srcId="{D83DFEF5-CBA7-4D4C-AEEE-E070773E7E50}" destId="{012C436D-B6D8-6345-9255-0026DCF6F4E4}" srcOrd="0" destOrd="0" presId="urn:microsoft.com/office/officeart/2005/8/layout/hierarchy1"/>
    <dgm:cxn modelId="{7C0404A2-E21B-2E45-B63C-764F798D2A91}" type="presParOf" srcId="{012C436D-B6D8-6345-9255-0026DCF6F4E4}" destId="{3F62BB33-7FCE-6F4E-8ACF-342BC05131DE}" srcOrd="0" destOrd="0" presId="urn:microsoft.com/office/officeart/2005/8/layout/hierarchy1"/>
    <dgm:cxn modelId="{0BFEA003-A874-4941-9CC5-195D1E1C2056}" type="presParOf" srcId="{012C436D-B6D8-6345-9255-0026DCF6F4E4}" destId="{010F9822-2CAA-4E4D-9098-FFD5622F3DF0}" srcOrd="1" destOrd="0" presId="urn:microsoft.com/office/officeart/2005/8/layout/hierarchy1"/>
    <dgm:cxn modelId="{1989F6AD-EC70-0F4A-8605-50A01F855A10}" type="presParOf" srcId="{D83DFEF5-CBA7-4D4C-AEEE-E070773E7E50}" destId="{0C6DE4E0-A4DA-1941-89B9-C024D95E09DB}" srcOrd="1" destOrd="0" presId="urn:microsoft.com/office/officeart/2005/8/layout/hierarchy1"/>
    <dgm:cxn modelId="{E943C28B-8C68-994D-A895-68D15B90FC8B}" type="presParOf" srcId="{7D5179DB-9945-0849-B4AE-785334DE591C}" destId="{4B7BE5BC-4DD9-4648-8094-83204177A1A2}" srcOrd="2" destOrd="0" presId="urn:microsoft.com/office/officeart/2005/8/layout/hierarchy1"/>
    <dgm:cxn modelId="{E3B2B093-F53E-F642-945D-8A347564F6E9}" type="presParOf" srcId="{7D5179DB-9945-0849-B4AE-785334DE591C}" destId="{BF789BD8-51C5-D14D-85A8-CBCC822C1716}" srcOrd="3" destOrd="0" presId="urn:microsoft.com/office/officeart/2005/8/layout/hierarchy1"/>
    <dgm:cxn modelId="{656C2673-218D-054D-8631-22754FDE9ACF}" type="presParOf" srcId="{BF789BD8-51C5-D14D-85A8-CBCC822C1716}" destId="{F8CF0F8D-9D3B-A44D-BB62-505862E87EEA}" srcOrd="0" destOrd="0" presId="urn:microsoft.com/office/officeart/2005/8/layout/hierarchy1"/>
    <dgm:cxn modelId="{C3905EC3-9262-D64B-82C0-40AAD10EF5CA}" type="presParOf" srcId="{F8CF0F8D-9D3B-A44D-BB62-505862E87EEA}" destId="{89F74DFF-1484-2349-8686-0BF3DBDE8CE9}" srcOrd="0" destOrd="0" presId="urn:microsoft.com/office/officeart/2005/8/layout/hierarchy1"/>
    <dgm:cxn modelId="{AAD87BBA-1613-F547-A587-3254634C9AE9}" type="presParOf" srcId="{F8CF0F8D-9D3B-A44D-BB62-505862E87EEA}" destId="{10FFFB9E-03E3-884A-B4CF-09C3ADC8A1D1}" srcOrd="1" destOrd="0" presId="urn:microsoft.com/office/officeart/2005/8/layout/hierarchy1"/>
    <dgm:cxn modelId="{6B659204-8B26-584D-943F-2F94B55E0632}" type="presParOf" srcId="{BF789BD8-51C5-D14D-85A8-CBCC822C1716}" destId="{B0821A27-CD91-C741-AC66-0665862349D3}" srcOrd="1" destOrd="0" presId="urn:microsoft.com/office/officeart/2005/8/layout/hierarchy1"/>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69331-FDAF-324F-8887-0221C9DF73EC}">
      <dsp:nvSpPr>
        <dsp:cNvPr id="0" name=""/>
        <dsp:cNvSpPr/>
      </dsp:nvSpPr>
      <dsp:spPr>
        <a:xfrm>
          <a:off x="0" y="0"/>
          <a:ext cx="8190854" cy="837365"/>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fr-FR" sz="1400" b="1" kern="1200" dirty="0"/>
            <a:t>Fondement principal pour la JP:  </a:t>
          </a:r>
          <a:r>
            <a:rPr lang="fr-FR" sz="1400" kern="1200" dirty="0"/>
            <a:t>Cass. soc., 9 février 2012, n° 10‑26 123.</a:t>
          </a:r>
          <a:endParaRPr lang="en-US" sz="1400" kern="1200" dirty="0"/>
        </a:p>
      </dsp:txBody>
      <dsp:txXfrm>
        <a:off x="24526" y="24526"/>
        <a:ext cx="7189299" cy="788313"/>
      </dsp:txXfrm>
    </dsp:sp>
    <dsp:sp modelId="{4BDF66EA-20A7-1A45-8E65-0DD418F2ED7A}">
      <dsp:nvSpPr>
        <dsp:cNvPr id="0" name=""/>
        <dsp:cNvSpPr/>
      </dsp:nvSpPr>
      <dsp:spPr>
        <a:xfrm>
          <a:off x="611654" y="953665"/>
          <a:ext cx="8190854" cy="837365"/>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fr-FR" sz="1400" b="1" kern="1200" dirty="0"/>
            <a:t>Article 4.2 l’ANI du 26 mars 2010 </a:t>
          </a:r>
          <a:r>
            <a:rPr lang="fr-FR" sz="1400" kern="1200" dirty="0"/>
            <a:t>sur le harcèlement et la violence au travail.</a:t>
          </a:r>
          <a:endParaRPr lang="en-US" sz="1400" kern="1200" dirty="0"/>
        </a:p>
      </dsp:txBody>
      <dsp:txXfrm>
        <a:off x="636180" y="978191"/>
        <a:ext cx="6985860" cy="788313"/>
      </dsp:txXfrm>
    </dsp:sp>
    <dsp:sp modelId="{A303015A-EB7C-2544-BC26-161F432FF736}">
      <dsp:nvSpPr>
        <dsp:cNvPr id="0" name=""/>
        <dsp:cNvSpPr/>
      </dsp:nvSpPr>
      <dsp:spPr>
        <a:xfrm>
          <a:off x="1223309" y="1907331"/>
          <a:ext cx="8190854" cy="837365"/>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pPr>
          <a:r>
            <a:rPr lang="fr-FR" sz="1500" b="1" kern="1200" dirty="0"/>
            <a:t>DDD Recommandation n°19  (</a:t>
          </a:r>
          <a:r>
            <a:rPr lang="fr-FR" sz="1500" b="0" kern="1200" dirty="0"/>
            <a:t>Droit et </a:t>
          </a:r>
          <a:r>
            <a:rPr lang="fr-FR" sz="1500" kern="1200" dirty="0"/>
            <a:t>devoir) À rappeler par écrit à l’ensemble des personnes concernées. Faire signer des attestations de confidentialité par les personnes auditionnées et les enquêteurs.</a:t>
          </a:r>
          <a:endParaRPr lang="en-US" sz="1500" kern="1200" dirty="0"/>
        </a:p>
      </dsp:txBody>
      <dsp:txXfrm>
        <a:off x="1247835" y="1931857"/>
        <a:ext cx="6985860" cy="788313"/>
      </dsp:txXfrm>
    </dsp:sp>
    <dsp:sp modelId="{C496DDF0-3D72-3442-A288-3EFEAD958AFF}">
      <dsp:nvSpPr>
        <dsp:cNvPr id="0" name=""/>
        <dsp:cNvSpPr/>
      </dsp:nvSpPr>
      <dsp:spPr>
        <a:xfrm>
          <a:off x="1834964" y="2860997"/>
          <a:ext cx="8190854" cy="837365"/>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pPr>
          <a:r>
            <a:rPr lang="fr-FR" sz="1500" b="1" kern="1200" dirty="0"/>
            <a:t>Règles applicables en matière de protection des lanceurs d’alerte </a:t>
          </a:r>
          <a:r>
            <a:rPr lang="fr-FR" sz="1500" kern="1200" dirty="0"/>
            <a:t>:  Sapin II et </a:t>
          </a:r>
          <a:r>
            <a:rPr lang="fr-FR" sz="1500" kern="1200" dirty="0" err="1"/>
            <a:t>Waserman</a:t>
          </a:r>
          <a:endParaRPr lang="en-US" sz="1500" kern="1200" dirty="0"/>
        </a:p>
      </dsp:txBody>
      <dsp:txXfrm>
        <a:off x="1859490" y="2885523"/>
        <a:ext cx="6985860" cy="788313"/>
      </dsp:txXfrm>
    </dsp:sp>
    <dsp:sp modelId="{46BBCF4E-7FB6-8749-B971-5C36B398DB0E}">
      <dsp:nvSpPr>
        <dsp:cNvPr id="0" name=""/>
        <dsp:cNvSpPr/>
      </dsp:nvSpPr>
      <dsp:spPr>
        <a:xfrm>
          <a:off x="2446618" y="3814663"/>
          <a:ext cx="8190854" cy="837365"/>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pPr>
          <a:r>
            <a:rPr lang="fr-FR" sz="1500" b="1" kern="1200" dirty="0"/>
            <a:t>Penser à faire signer un accord de confidentialité </a:t>
          </a:r>
          <a:r>
            <a:rPr lang="fr-FR" sz="1500" kern="1200" dirty="0"/>
            <a:t>si la personne auditionnée souhaite être assistée par un non-avocat.</a:t>
          </a:r>
          <a:endParaRPr lang="en-US" sz="1500" kern="1200" dirty="0"/>
        </a:p>
      </dsp:txBody>
      <dsp:txXfrm>
        <a:off x="2471144" y="3839189"/>
        <a:ext cx="6985860" cy="788313"/>
      </dsp:txXfrm>
    </dsp:sp>
    <dsp:sp modelId="{D7948235-A752-544B-9E0B-348C3C7E5D21}">
      <dsp:nvSpPr>
        <dsp:cNvPr id="0" name=""/>
        <dsp:cNvSpPr/>
      </dsp:nvSpPr>
      <dsp:spPr>
        <a:xfrm>
          <a:off x="7646566" y="611741"/>
          <a:ext cx="544287" cy="54428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769031" y="611741"/>
        <a:ext cx="299357" cy="409576"/>
      </dsp:txXfrm>
    </dsp:sp>
    <dsp:sp modelId="{9B9DFE4C-4CA7-9143-94A1-D538CCECDC55}">
      <dsp:nvSpPr>
        <dsp:cNvPr id="0" name=""/>
        <dsp:cNvSpPr/>
      </dsp:nvSpPr>
      <dsp:spPr>
        <a:xfrm>
          <a:off x="8258221" y="1565407"/>
          <a:ext cx="544287" cy="54428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380686" y="1565407"/>
        <a:ext cx="299357" cy="409576"/>
      </dsp:txXfrm>
    </dsp:sp>
    <dsp:sp modelId="{5A9C117E-46B9-DD44-9DD1-790C127CA25F}">
      <dsp:nvSpPr>
        <dsp:cNvPr id="0" name=""/>
        <dsp:cNvSpPr/>
      </dsp:nvSpPr>
      <dsp:spPr>
        <a:xfrm>
          <a:off x="8869876" y="2505117"/>
          <a:ext cx="544287" cy="54428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992341" y="2505117"/>
        <a:ext cx="299357" cy="409576"/>
      </dsp:txXfrm>
    </dsp:sp>
    <dsp:sp modelId="{B5C493F4-F3D1-BB4E-BEB8-F41D763D8A53}">
      <dsp:nvSpPr>
        <dsp:cNvPr id="0" name=""/>
        <dsp:cNvSpPr/>
      </dsp:nvSpPr>
      <dsp:spPr>
        <a:xfrm>
          <a:off x="9481530" y="3468087"/>
          <a:ext cx="544287" cy="54428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9603995" y="3468087"/>
        <a:ext cx="299357" cy="409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BE5BC-4DD9-4648-8094-83204177A1A2}">
      <dsp:nvSpPr>
        <dsp:cNvPr id="0" name=""/>
        <dsp:cNvSpPr/>
      </dsp:nvSpPr>
      <dsp:spPr>
        <a:xfrm>
          <a:off x="4765371" y="1622885"/>
          <a:ext cx="2440919" cy="1069617"/>
        </a:xfrm>
        <a:custGeom>
          <a:avLst/>
          <a:gdLst/>
          <a:ahLst/>
          <a:cxnLst/>
          <a:rect l="0" t="0" r="0" b="0"/>
          <a:pathLst>
            <a:path>
              <a:moveTo>
                <a:pt x="0" y="0"/>
              </a:moveTo>
              <a:lnTo>
                <a:pt x="0" y="728912"/>
              </a:lnTo>
              <a:lnTo>
                <a:pt x="2440919" y="728912"/>
              </a:lnTo>
              <a:lnTo>
                <a:pt x="2440919" y="1069617"/>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FC2D101-C128-924E-9BBD-4DDDBBB82514}">
      <dsp:nvSpPr>
        <dsp:cNvPr id="0" name=""/>
        <dsp:cNvSpPr/>
      </dsp:nvSpPr>
      <dsp:spPr>
        <a:xfrm>
          <a:off x="2283978" y="1622885"/>
          <a:ext cx="2481392" cy="1069617"/>
        </a:xfrm>
        <a:custGeom>
          <a:avLst/>
          <a:gdLst/>
          <a:ahLst/>
          <a:cxnLst/>
          <a:rect l="0" t="0" r="0" b="0"/>
          <a:pathLst>
            <a:path>
              <a:moveTo>
                <a:pt x="2481392" y="0"/>
              </a:moveTo>
              <a:lnTo>
                <a:pt x="2481392" y="728912"/>
              </a:lnTo>
              <a:lnTo>
                <a:pt x="0" y="728912"/>
              </a:lnTo>
              <a:lnTo>
                <a:pt x="0" y="1069617"/>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B38E98A1-47F0-1B40-B6CD-158EB93C4EB3}">
      <dsp:nvSpPr>
        <dsp:cNvPr id="0" name=""/>
        <dsp:cNvSpPr/>
      </dsp:nvSpPr>
      <dsp:spPr>
        <a:xfrm>
          <a:off x="2316402" y="2574"/>
          <a:ext cx="4897938" cy="1620311"/>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0E5658-45AC-E245-959B-0BDF6234A436}">
      <dsp:nvSpPr>
        <dsp:cNvPr id="0" name=""/>
        <dsp:cNvSpPr/>
      </dsp:nvSpPr>
      <dsp:spPr>
        <a:xfrm>
          <a:off x="2725042" y="390783"/>
          <a:ext cx="4897938" cy="1620311"/>
        </a:xfrm>
        <a:prstGeom prst="roundRect">
          <a:avLst>
            <a:gd name="adj" fmla="val 10000"/>
          </a:avLst>
        </a:prstGeom>
        <a:solidFill>
          <a:schemeClr val="tx2"/>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Clr>
              <a:schemeClr val="dk1"/>
            </a:buClr>
            <a:buSzPct val="100000"/>
            <a:buNone/>
          </a:pPr>
          <a:r>
            <a:rPr lang="fr-FR" sz="1200" b="1" kern="1200" dirty="0">
              <a:latin typeface="Avenir Next" panose="020B0503020202020204" pitchFamily="34" charset="0"/>
              <a:ea typeface="Avenir"/>
              <a:cs typeface="Avenir"/>
              <a:sym typeface="Avenir"/>
            </a:rPr>
            <a:t>le Guide CNB II – Entretiens avec les collaborateurs de l’entreprise </a:t>
          </a:r>
          <a:r>
            <a:rPr lang="fr-FR" sz="1200" kern="1200" dirty="0">
              <a:latin typeface="Avenir Next" panose="020B0503020202020204" pitchFamily="34" charset="0"/>
              <a:ea typeface="Avenir"/>
              <a:cs typeface="Avenir"/>
              <a:sym typeface="Avenir"/>
            </a:rPr>
            <a:t>r</a:t>
          </a:r>
        </a:p>
        <a:p>
          <a:pPr marL="0" lvl="0" indent="0" algn="just" defTabSz="533400">
            <a:lnSpc>
              <a:spcPct val="90000"/>
            </a:lnSpc>
            <a:spcBef>
              <a:spcPct val="0"/>
            </a:spcBef>
            <a:spcAft>
              <a:spcPct val="35000"/>
            </a:spcAft>
            <a:buClr>
              <a:schemeClr val="dk1"/>
            </a:buClr>
            <a:buSzPct val="100000"/>
            <a:buNone/>
          </a:pPr>
          <a:r>
            <a:rPr lang="fr-FR" sz="1200" kern="1200" dirty="0">
              <a:latin typeface="Avenir Next" panose="020B0503020202020204" pitchFamily="34" charset="0"/>
              <a:ea typeface="Avenir"/>
              <a:cs typeface="Avenir"/>
              <a:sym typeface="Avenir"/>
            </a:rPr>
            <a:t>il convient d’informer les collaborateurs participant à l’enquête de son caractère confidentiel et leur rappeler leur obligation de discrétion et de ne pas discuter de l’entretien avec leurs collègues ou divulguer le fait qu’un entretien ait eu lieu.  »</a:t>
          </a:r>
          <a:endParaRPr lang="fr-FR" sz="1200" kern="1200" dirty="0"/>
        </a:p>
      </dsp:txBody>
      <dsp:txXfrm>
        <a:off x="2772499" y="438240"/>
        <a:ext cx="4803024" cy="1525397"/>
      </dsp:txXfrm>
    </dsp:sp>
    <dsp:sp modelId="{3F62BB33-7FCE-6F4E-8ACF-342BC05131DE}">
      <dsp:nvSpPr>
        <dsp:cNvPr id="0" name=""/>
        <dsp:cNvSpPr/>
      </dsp:nvSpPr>
      <dsp:spPr>
        <a:xfrm>
          <a:off x="251700" y="2692502"/>
          <a:ext cx="4064556" cy="2335381"/>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0F9822-2CAA-4E4D-9098-FFD5622F3DF0}">
      <dsp:nvSpPr>
        <dsp:cNvPr id="0" name=""/>
        <dsp:cNvSpPr/>
      </dsp:nvSpPr>
      <dsp:spPr>
        <a:xfrm>
          <a:off x="660340" y="3080711"/>
          <a:ext cx="4064556" cy="2335381"/>
        </a:xfrm>
        <a:prstGeom prst="roundRect">
          <a:avLst>
            <a:gd name="adj" fmla="val 10000"/>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Avenir Next" panose="020B0503020202020204" pitchFamily="34" charset="0"/>
              <a:ea typeface="Avenir"/>
              <a:cs typeface="Avenir"/>
              <a:sym typeface="Avenir"/>
            </a:rPr>
            <a:t>Q: quelle teneur, obligation de moyens, obligation de moyens renforcée ou de résultat ?</a:t>
          </a:r>
          <a:endParaRPr lang="fr-FR" sz="1200" kern="1200" dirty="0">
            <a:latin typeface="Avenir Next" panose="020B0503020202020204" pitchFamily="34" charset="0"/>
          </a:endParaRPr>
        </a:p>
        <a:p>
          <a:pPr marL="0" lvl="0" indent="0" algn="ctr" defTabSz="533400">
            <a:lnSpc>
              <a:spcPct val="90000"/>
            </a:lnSpc>
            <a:spcBef>
              <a:spcPct val="0"/>
            </a:spcBef>
            <a:spcAft>
              <a:spcPct val="35000"/>
            </a:spcAft>
            <a:buClr>
              <a:schemeClr val="dk1"/>
            </a:buClr>
            <a:buSzPct val="100000"/>
            <a:buNone/>
          </a:pPr>
          <a:r>
            <a:rPr lang="fr-FR" sz="1200" kern="1200" dirty="0">
              <a:latin typeface="Avenir Next" panose="020B0503020202020204" pitchFamily="34" charset="0"/>
              <a:ea typeface="Avenir"/>
              <a:cs typeface="Avenir"/>
              <a:sym typeface="Avenir"/>
            </a:rPr>
            <a:t>L’enquêteur n’a pas le monopole de l’information : protagonistes de l’enquête peuvent faire fuiter certaines infos (information ou PV d’entretien diffusés par celui qui a été entendu). </a:t>
          </a:r>
          <a:endParaRPr lang="fr-FR" sz="1200" kern="1200" dirty="0">
            <a:latin typeface="Avenir Next" panose="020B0503020202020204" pitchFamily="34" charset="0"/>
          </a:endParaRPr>
        </a:p>
        <a:p>
          <a:pPr marL="0" lvl="0" indent="0" algn="ctr" defTabSz="533400">
            <a:lnSpc>
              <a:spcPct val="90000"/>
            </a:lnSpc>
            <a:spcBef>
              <a:spcPct val="0"/>
            </a:spcBef>
            <a:spcAft>
              <a:spcPct val="35000"/>
            </a:spcAft>
            <a:buClr>
              <a:schemeClr val="dk1"/>
            </a:buClr>
            <a:buSzPct val="100000"/>
            <a:buNone/>
          </a:pPr>
          <a:r>
            <a:rPr lang="fr-FR" sz="1200" kern="1200" dirty="0">
              <a:latin typeface="Avenir Next" panose="020B0503020202020204" pitchFamily="34" charset="0"/>
              <a:ea typeface="Avenir"/>
              <a:cs typeface="Avenir"/>
              <a:sym typeface="Avenir"/>
            </a:rPr>
            <a:t>Point de vigilance particulier pour l’enquête lanceur d’alerte au regard de l’obligation de non-divulgation</a:t>
          </a:r>
          <a:endParaRPr lang="fr-FR" sz="1200" kern="1200" dirty="0"/>
        </a:p>
      </dsp:txBody>
      <dsp:txXfrm>
        <a:off x="728741" y="3149112"/>
        <a:ext cx="3927754" cy="2198579"/>
      </dsp:txXfrm>
    </dsp:sp>
    <dsp:sp modelId="{89F74DFF-1484-2349-8686-0BF3DBDE8CE9}">
      <dsp:nvSpPr>
        <dsp:cNvPr id="0" name=""/>
        <dsp:cNvSpPr/>
      </dsp:nvSpPr>
      <dsp:spPr>
        <a:xfrm>
          <a:off x="5133538" y="2692502"/>
          <a:ext cx="4145504" cy="2335381"/>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FFFB9E-03E3-884A-B4CF-09C3ADC8A1D1}">
      <dsp:nvSpPr>
        <dsp:cNvPr id="0" name=""/>
        <dsp:cNvSpPr/>
      </dsp:nvSpPr>
      <dsp:spPr>
        <a:xfrm>
          <a:off x="5542179" y="3080711"/>
          <a:ext cx="4145504" cy="2335381"/>
        </a:xfrm>
        <a:prstGeom prst="roundRect">
          <a:avLst>
            <a:gd name="adj" fmla="val 10000"/>
          </a:avLst>
        </a:prstGeom>
        <a:solidFill>
          <a:schemeClr val="tx2">
            <a:alpha val="90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Clr>
              <a:schemeClr val="dk1"/>
            </a:buClr>
            <a:buSzPct val="100000"/>
            <a:buNone/>
          </a:pPr>
          <a:r>
            <a:rPr lang="fr-FR" sz="1200" b="1" kern="1200" dirty="0">
              <a:latin typeface="Avenir Next" panose="020B0503020202020204" pitchFamily="34" charset="0"/>
              <a:ea typeface="Avenir"/>
              <a:cs typeface="Avenir"/>
              <a:sym typeface="Avenir"/>
            </a:rPr>
            <a:t>Q: comment allier confidentialité et besoin de recherche de la réalité des faits lors des entretiens ?</a:t>
          </a:r>
        </a:p>
        <a:p>
          <a:pPr marL="0" lvl="0" indent="0" algn="ctr" defTabSz="533400">
            <a:lnSpc>
              <a:spcPct val="90000"/>
            </a:lnSpc>
            <a:spcBef>
              <a:spcPct val="0"/>
            </a:spcBef>
            <a:spcAft>
              <a:spcPct val="35000"/>
            </a:spcAft>
            <a:buClr>
              <a:schemeClr val="dk1"/>
            </a:buClr>
            <a:buSzPct val="100000"/>
            <a:buNone/>
          </a:pPr>
          <a:endParaRPr lang="fr-FR" sz="1200" kern="1200" dirty="0">
            <a:latin typeface="Avenir Next" panose="020B0503020202020204" pitchFamily="34" charset="0"/>
          </a:endParaRPr>
        </a:p>
        <a:p>
          <a:pPr marL="0" lvl="0" indent="0" algn="ctr" defTabSz="533400">
            <a:lnSpc>
              <a:spcPct val="90000"/>
            </a:lnSpc>
            <a:spcBef>
              <a:spcPct val="0"/>
            </a:spcBef>
            <a:spcAft>
              <a:spcPct val="35000"/>
            </a:spcAft>
            <a:buClr>
              <a:schemeClr val="dk1"/>
            </a:buClr>
            <a:buSzPct val="100000"/>
            <a:buNone/>
          </a:pPr>
          <a:r>
            <a:rPr lang="fr-FR" sz="1200" kern="1200" dirty="0">
              <a:latin typeface="Avenir Next" panose="020B0503020202020204" pitchFamily="34" charset="0"/>
              <a:ea typeface="Avenir"/>
              <a:cs typeface="Avenir"/>
              <a:sym typeface="Avenir"/>
            </a:rPr>
            <a:t>Anonymisation/ Vigilance lors de communication des PV d’entretien (Faire signer le PV sur place / communiquer tous les PV après la fin des auditions etc.).</a:t>
          </a:r>
          <a:endParaRPr lang="fr-FR" sz="1200" kern="1200" dirty="0"/>
        </a:p>
      </dsp:txBody>
      <dsp:txXfrm>
        <a:off x="5610580" y="3149112"/>
        <a:ext cx="4008702" cy="219857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17" name="Google Shape;21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34" name="Google Shape;23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41" name="Google Shape;24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47" name="Google Shape;24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52" name="Google Shape;25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64" name="Google Shape;26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79" name="Google Shape;27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97" name="Google Shape;29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09" name="Google Shape;30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19" name="Google Shape;31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38" name="Google Shape;33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45" name="Google Shape;34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51" name="Google Shape;35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66" name="Google Shape;36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76" name="Google Shape;37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96" name="Google Shape;39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403" name="Google Shape;40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413" name="Google Shape;41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a:extLst>
            <a:ext uri="{FF2B5EF4-FFF2-40B4-BE49-F238E27FC236}">
              <a16:creationId xmlns:a16="http://schemas.microsoft.com/office/drawing/2014/main" id="{89C9E4E7-6C96-A871-B801-A508FBF5A014}"/>
            </a:ext>
          </a:extLst>
        </p:cNvPr>
        <p:cNvGrpSpPr/>
        <p:nvPr/>
      </p:nvGrpSpPr>
      <p:grpSpPr>
        <a:xfrm>
          <a:off x="0" y="0"/>
          <a:ext cx="0" cy="0"/>
          <a:chOff x="0" y="0"/>
          <a:chExt cx="0" cy="0"/>
        </a:xfrm>
      </p:grpSpPr>
      <p:sp>
        <p:nvSpPr>
          <p:cNvPr id="412" name="Google Shape;412;p27:notes">
            <a:extLst>
              <a:ext uri="{FF2B5EF4-FFF2-40B4-BE49-F238E27FC236}">
                <a16:creationId xmlns:a16="http://schemas.microsoft.com/office/drawing/2014/main" id="{A5082126-1E99-6C5E-0EB8-93668A9776A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413" name="Google Shape;413;p27:notes">
            <a:extLst>
              <a:ext uri="{FF2B5EF4-FFF2-40B4-BE49-F238E27FC236}">
                <a16:creationId xmlns:a16="http://schemas.microsoft.com/office/drawing/2014/main" id="{AC8B64AF-5CB6-931A-DB9D-1BD130F37E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3597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a:extLst>
            <a:ext uri="{FF2B5EF4-FFF2-40B4-BE49-F238E27FC236}">
              <a16:creationId xmlns:a16="http://schemas.microsoft.com/office/drawing/2014/main" id="{CB3776BF-02B7-F965-F310-3B6B54836F09}"/>
            </a:ext>
          </a:extLst>
        </p:cNvPr>
        <p:cNvGrpSpPr/>
        <p:nvPr/>
      </p:nvGrpSpPr>
      <p:grpSpPr>
        <a:xfrm>
          <a:off x="0" y="0"/>
          <a:ext cx="0" cy="0"/>
          <a:chOff x="0" y="0"/>
          <a:chExt cx="0" cy="0"/>
        </a:xfrm>
      </p:grpSpPr>
      <p:sp>
        <p:nvSpPr>
          <p:cNvPr id="412" name="Google Shape;412;p27:notes">
            <a:extLst>
              <a:ext uri="{FF2B5EF4-FFF2-40B4-BE49-F238E27FC236}">
                <a16:creationId xmlns:a16="http://schemas.microsoft.com/office/drawing/2014/main" id="{7894F406-FF0C-D588-339D-F0467F21F2F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413" name="Google Shape;413;p27:notes">
            <a:extLst>
              <a:ext uri="{FF2B5EF4-FFF2-40B4-BE49-F238E27FC236}">
                <a16:creationId xmlns:a16="http://schemas.microsoft.com/office/drawing/2014/main" id="{71141D12-3279-E82D-20EA-20AF878A7C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166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66" name="Google Shape;1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87" name="Google Shape;1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07" name="Google Shape;20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5183188" y="987425"/>
            <a:ext cx="6172200" cy="4873625"/>
          </a:xfrm>
          <a:prstGeom prst="rect">
            <a:avLst/>
          </a:prstGeom>
          <a:noFill/>
          <a:ln>
            <a:noFill/>
          </a:ln>
        </p:spPr>
      </p:sp>
      <p:sp>
        <p:nvSpPr>
          <p:cNvPr id="68" name="Google Shape;6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doctrine.fr/d/TA/Rennes/2025/TACFFC47AB22F283216934?original_query_key=f3ec65f8-af78-45f5-a779-b16f80fd83e8-2-synthesis&amp;sourcePage=LegalResearchChatbot&amp;source=legal-research-chatbo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doctrine.fr/d/CA/Versailles/2025/CAP8E9B13E4A834F625938D?original_query_key=f3ec65f8-af78-45f5-a779-b16f80fd83e8-3-synthesis&amp;sourcePage=LegalResearchChatbot&amp;source=legal-research-chatbot" TargetMode="External"/><Relationship Id="rId4" Type="http://schemas.openxmlformats.org/officeDocument/2006/relationships/hyperlink" Target="https://www.doctrine.fr/d/CASS/2025/CASSP9D235F97417FA2381BE3?original_query_key=f3ec65f8-af78-45f5-a779-b16f80fd83e8-2-synthesis&amp;sourcePage=LegalResearchChatbot&amp;source=legal-research-chatbo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856" y="2576945"/>
            <a:ext cx="9142288" cy="279610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venir"/>
              <a:buNone/>
            </a:pPr>
            <a:br>
              <a:rPr lang="fr-FR" sz="5300" b="1" dirty="0">
                <a:latin typeface="Avenir"/>
                <a:ea typeface="Avenir"/>
                <a:cs typeface="Avenir"/>
                <a:sym typeface="Avenir"/>
              </a:rPr>
            </a:br>
            <a:br>
              <a:rPr lang="fr-FR" sz="5300" b="1" dirty="0">
                <a:latin typeface="Avenir"/>
                <a:ea typeface="Avenir"/>
                <a:cs typeface="Avenir"/>
                <a:sym typeface="Avenir"/>
              </a:rPr>
            </a:br>
            <a:br>
              <a:rPr lang="fr-FR" sz="5300" b="1" dirty="0">
                <a:latin typeface="Avenir"/>
                <a:ea typeface="Avenir"/>
                <a:cs typeface="Avenir"/>
                <a:sym typeface="Avenir"/>
              </a:rPr>
            </a:br>
            <a:br>
              <a:rPr lang="fr-FR" sz="5300" b="1" dirty="0">
                <a:latin typeface="Avenir"/>
                <a:ea typeface="Avenir"/>
                <a:cs typeface="Avenir"/>
                <a:sym typeface="Avenir"/>
              </a:rPr>
            </a:br>
            <a:br>
              <a:rPr lang="fr-FR" sz="5300" b="1" dirty="0">
                <a:latin typeface="Avenir"/>
                <a:ea typeface="Avenir"/>
                <a:cs typeface="Avenir"/>
                <a:sym typeface="Avenir"/>
              </a:rPr>
            </a:br>
            <a:br>
              <a:rPr lang="fr-FR" sz="5300" b="1" dirty="0">
                <a:latin typeface="Avenir"/>
                <a:ea typeface="Avenir"/>
                <a:cs typeface="Avenir"/>
                <a:sym typeface="Avenir"/>
              </a:rPr>
            </a:br>
            <a:br>
              <a:rPr lang="fr-FR" sz="5300" b="1" dirty="0">
                <a:latin typeface="Avenir"/>
                <a:ea typeface="Avenir"/>
                <a:cs typeface="Avenir"/>
                <a:sym typeface="Avenir"/>
              </a:rPr>
            </a:br>
            <a:br>
              <a:rPr lang="fr-FR" sz="5300" b="1" dirty="0">
                <a:latin typeface="Avenir"/>
                <a:ea typeface="Avenir"/>
                <a:cs typeface="Avenir"/>
                <a:sym typeface="Avenir"/>
              </a:rPr>
            </a:br>
            <a:r>
              <a:rPr lang="fr-FR" sz="4000" i="1" dirty="0">
                <a:solidFill>
                  <a:schemeClr val="lt1"/>
                </a:solidFill>
                <a:latin typeface="Avenir"/>
                <a:ea typeface="Avenir"/>
                <a:cs typeface="Avenir"/>
                <a:sym typeface="Avenir"/>
              </a:rPr>
              <a:t>Table Ronde 2</a:t>
            </a:r>
            <a:br>
              <a:rPr lang="fr-FR" sz="4000" b="1" i="1" dirty="0">
                <a:solidFill>
                  <a:schemeClr val="lt1"/>
                </a:solidFill>
                <a:latin typeface="Avenir"/>
                <a:ea typeface="Avenir"/>
                <a:cs typeface="Avenir"/>
                <a:sym typeface="Avenir"/>
              </a:rPr>
            </a:br>
            <a:br>
              <a:rPr lang="fr-FR" sz="3100" b="1" i="1" dirty="0">
                <a:solidFill>
                  <a:schemeClr val="lt1"/>
                </a:solidFill>
                <a:latin typeface="Avenir"/>
                <a:ea typeface="Avenir"/>
                <a:cs typeface="Avenir"/>
                <a:sym typeface="Avenir"/>
              </a:rPr>
            </a:br>
            <a:r>
              <a:rPr lang="fr-FR" sz="3100" i="1" dirty="0">
                <a:solidFill>
                  <a:schemeClr val="lt1"/>
                </a:solidFill>
                <a:latin typeface="Avenir"/>
                <a:ea typeface="Avenir"/>
                <a:cs typeface="Avenir"/>
                <a:sym typeface="Avenir"/>
              </a:rPr>
              <a:t>L’enquêteur en droit social : </a:t>
            </a:r>
            <a:br>
              <a:rPr lang="fr-FR" sz="3100" i="1" dirty="0">
                <a:solidFill>
                  <a:schemeClr val="lt1"/>
                </a:solidFill>
                <a:latin typeface="Avenir"/>
                <a:ea typeface="Avenir"/>
                <a:cs typeface="Avenir"/>
                <a:sym typeface="Avenir"/>
              </a:rPr>
            </a:br>
            <a:r>
              <a:rPr lang="fr-FR" sz="3100" i="1" dirty="0">
                <a:solidFill>
                  <a:schemeClr val="lt1"/>
                </a:solidFill>
                <a:latin typeface="Avenir"/>
                <a:ea typeface="Avenir"/>
                <a:cs typeface="Avenir"/>
                <a:sym typeface="Avenir"/>
              </a:rPr>
              <a:t>Quelle déontologie ? </a:t>
            </a:r>
            <a:br>
              <a:rPr lang="fr-FR" sz="3100" i="1" dirty="0">
                <a:solidFill>
                  <a:schemeClr val="lt1"/>
                </a:solidFill>
                <a:latin typeface="Avenir"/>
                <a:ea typeface="Avenir"/>
                <a:cs typeface="Avenir"/>
                <a:sym typeface="Avenir"/>
              </a:rPr>
            </a:br>
            <a:r>
              <a:rPr lang="fr-FR" sz="3100" i="1" dirty="0">
                <a:solidFill>
                  <a:schemeClr val="lt1"/>
                </a:solidFill>
                <a:latin typeface="Avenir"/>
                <a:ea typeface="Avenir"/>
                <a:cs typeface="Avenir"/>
                <a:sym typeface="Avenir"/>
              </a:rPr>
              <a:t>quelle formation ? quelles qualités ? </a:t>
            </a:r>
            <a:br>
              <a:rPr lang="fr-FR" sz="5400" b="1" dirty="0">
                <a:solidFill>
                  <a:schemeClr val="lt1"/>
                </a:solidFill>
                <a:latin typeface="Avenir"/>
                <a:ea typeface="Avenir"/>
                <a:cs typeface="Avenir"/>
                <a:sym typeface="Avenir"/>
              </a:rPr>
            </a:br>
            <a:r>
              <a:rPr lang="fr-FR" sz="5300" b="1" i="1" dirty="0">
                <a:solidFill>
                  <a:schemeClr val="lt1"/>
                </a:solidFill>
                <a:latin typeface="Avenir"/>
                <a:ea typeface="Avenir"/>
                <a:cs typeface="Avenir"/>
                <a:sym typeface="Avenir"/>
              </a:rPr>
              <a:t>__________________________</a:t>
            </a:r>
            <a:endParaRPr dirty="0"/>
          </a:p>
        </p:txBody>
      </p:sp>
      <p:pic>
        <p:nvPicPr>
          <p:cNvPr id="89" name="Google Shape;89;p1" descr="Une image contenant texte, capture d’écran, Police, graphisme&#10;&#10;Description générée automatiquement"/>
          <p:cNvPicPr preferRelativeResize="0"/>
          <p:nvPr/>
        </p:nvPicPr>
        <p:blipFill rotWithShape="1">
          <a:blip r:embed="rId3">
            <a:alphaModFix/>
          </a:blip>
          <a:srcRect/>
          <a:stretch/>
        </p:blipFill>
        <p:spPr>
          <a:xfrm>
            <a:off x="2672327" y="700218"/>
            <a:ext cx="6553200" cy="1140381"/>
          </a:xfrm>
          <a:prstGeom prst="rect">
            <a:avLst/>
          </a:prstGeom>
          <a:noFill/>
          <a:ln>
            <a:noFill/>
          </a:ln>
        </p:spPr>
      </p:pic>
      <p:sp>
        <p:nvSpPr>
          <p:cNvPr id="90" name="Google Shape;90;p1"/>
          <p:cNvSpPr txBox="1"/>
          <p:nvPr/>
        </p:nvSpPr>
        <p:spPr>
          <a:xfrm>
            <a:off x="1524856" y="5373050"/>
            <a:ext cx="9142288" cy="1059189"/>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dk1"/>
              </a:buClr>
              <a:buSzPts val="3200"/>
              <a:buFont typeface="Arial"/>
              <a:buNone/>
            </a:pPr>
            <a:r>
              <a:rPr lang="fr-FR" sz="3200" b="1" i="1" u="none" strike="noStrike" cap="none">
                <a:solidFill>
                  <a:schemeClr val="dk1"/>
                </a:solidFill>
                <a:latin typeface="Avenir"/>
                <a:ea typeface="Avenir"/>
                <a:cs typeface="Avenir"/>
                <a:sym typeface="Avenir"/>
              </a:rPr>
              <a:t>17 septembre 2025</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3200"/>
              <a:buFont typeface="Arial"/>
              <a:buNone/>
            </a:pPr>
            <a:r>
              <a:rPr lang="fr-FR" sz="3200" b="1" i="1" u="none" strike="noStrike" cap="none">
                <a:solidFill>
                  <a:schemeClr val="dk1"/>
                </a:solidFill>
                <a:latin typeface="Avenir"/>
                <a:ea typeface="Avenir"/>
                <a:cs typeface="Avenir"/>
                <a:sym typeface="Avenir"/>
              </a:rPr>
              <a:t>À 11H</a:t>
            </a:r>
            <a:endParaRPr sz="3200" b="1" i="1" u="none" strike="noStrike" cap="none">
              <a:solidFill>
                <a:schemeClr val="dk1"/>
              </a:solidFill>
              <a:latin typeface="Avenir"/>
              <a:ea typeface="Avenir"/>
              <a:cs typeface="Avenir"/>
              <a:sym typeface="Avenir"/>
            </a:endParaRPr>
          </a:p>
        </p:txBody>
      </p:sp>
      <p:sp>
        <p:nvSpPr>
          <p:cNvPr id="91" name="Google Shape;91;p1"/>
          <p:cNvSpPr txBox="1"/>
          <p:nvPr/>
        </p:nvSpPr>
        <p:spPr>
          <a:xfrm>
            <a:off x="1677256" y="5525450"/>
            <a:ext cx="9142288" cy="1059189"/>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lt1"/>
              </a:buClr>
              <a:buSzPts val="3200"/>
              <a:buFont typeface="Arial"/>
              <a:buNone/>
            </a:pPr>
            <a:r>
              <a:rPr lang="fr-FR" sz="3200" b="1" i="1" u="none" strike="noStrike" cap="none" dirty="0">
                <a:solidFill>
                  <a:schemeClr val="lt1"/>
                </a:solidFill>
                <a:latin typeface="Avenir"/>
                <a:ea typeface="Avenir"/>
                <a:cs typeface="Avenir"/>
                <a:sym typeface="Avenir"/>
              </a:rPr>
              <a:t>17 septembre 2025</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lt1"/>
              </a:buClr>
              <a:buSzPts val="3200"/>
              <a:buFont typeface="Arial"/>
              <a:buNone/>
            </a:pPr>
            <a:r>
              <a:rPr lang="fr-FR" sz="3200" b="1" i="1" u="none" strike="noStrike" cap="none" dirty="0">
                <a:solidFill>
                  <a:schemeClr val="lt1"/>
                </a:solidFill>
                <a:latin typeface="Avenir"/>
                <a:ea typeface="Avenir"/>
                <a:cs typeface="Avenir"/>
                <a:sym typeface="Avenir"/>
              </a:rPr>
              <a:t> 11H</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8"/>
        <p:cNvGrpSpPr/>
        <p:nvPr/>
      </p:nvGrpSpPr>
      <p:grpSpPr>
        <a:xfrm>
          <a:off x="0" y="0"/>
          <a:ext cx="0" cy="0"/>
          <a:chOff x="0" y="0"/>
          <a:chExt cx="0" cy="0"/>
        </a:xfrm>
      </p:grpSpPr>
      <p:sp>
        <p:nvSpPr>
          <p:cNvPr id="219" name="Google Shape;219;p10"/>
          <p:cNvSpPr txBox="1">
            <a:spLocks noGrp="1"/>
          </p:cNvSpPr>
          <p:nvPr>
            <p:ph type="ctrTitle"/>
          </p:nvPr>
        </p:nvSpPr>
        <p:spPr>
          <a:xfrm>
            <a:off x="723014" y="244549"/>
            <a:ext cx="9870558" cy="855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000"/>
              <a:buFont typeface="Play"/>
              <a:buNone/>
            </a:pPr>
            <a:br>
              <a:rPr lang="fr-FR" sz="2000" b="1"/>
            </a:br>
            <a:endParaRPr sz="1600" b="1">
              <a:latin typeface="Avenir"/>
              <a:ea typeface="Avenir"/>
              <a:cs typeface="Avenir"/>
              <a:sym typeface="Avenir"/>
            </a:endParaRPr>
          </a:p>
        </p:txBody>
      </p:sp>
      <p:sp>
        <p:nvSpPr>
          <p:cNvPr id="220" name="Google Shape;220;p10"/>
          <p:cNvSpPr txBox="1">
            <a:spLocks noGrp="1"/>
          </p:cNvSpPr>
          <p:nvPr>
            <p:ph type="subTitle" idx="1"/>
          </p:nvPr>
        </p:nvSpPr>
        <p:spPr>
          <a:xfrm>
            <a:off x="648586" y="462116"/>
            <a:ext cx="10019414" cy="5417689"/>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rgbClr val="242424"/>
              </a:buClr>
              <a:buSzPts val="2400"/>
              <a:buNone/>
            </a:pPr>
            <a:endParaRPr sz="2400" b="1" i="1">
              <a:solidFill>
                <a:schemeClr val="lt1"/>
              </a:solidFill>
              <a:latin typeface="Avenir"/>
              <a:ea typeface="Avenir"/>
              <a:cs typeface="Avenir"/>
              <a:sym typeface="Avenir"/>
            </a:endParaRPr>
          </a:p>
          <a:p>
            <a:pPr marL="0" lvl="0" indent="0" algn="just" rtl="0">
              <a:lnSpc>
                <a:spcPct val="107000"/>
              </a:lnSpc>
              <a:spcBef>
                <a:spcPts val="0"/>
              </a:spcBef>
              <a:spcAft>
                <a:spcPts val="0"/>
              </a:spcAft>
              <a:buClr>
                <a:srgbClr val="242424"/>
              </a:buClr>
              <a:buSzPts val="2400"/>
              <a:buNone/>
            </a:pPr>
            <a:r>
              <a:rPr lang="fr-FR" sz="2400" b="1" i="1">
                <a:solidFill>
                  <a:schemeClr val="lt1"/>
                </a:solidFill>
                <a:latin typeface="Avenir"/>
                <a:ea typeface="Avenir"/>
                <a:cs typeface="Avenir"/>
                <a:sym typeface="Avenir"/>
              </a:rPr>
              <a:t>1. Impartialité, indépendance et respect des conflits d’intérêts comme garde-fou </a:t>
            </a:r>
            <a:endParaRPr sz="2400" b="1" i="1">
              <a:solidFill>
                <a:schemeClr val="lt1"/>
              </a:solidFill>
              <a:latin typeface="Avenir"/>
              <a:ea typeface="Avenir"/>
              <a:cs typeface="Avenir"/>
              <a:sym typeface="Avenir"/>
            </a:endParaRPr>
          </a:p>
          <a:p>
            <a:pPr marL="0" lvl="0" indent="0" algn="just" rtl="0">
              <a:lnSpc>
                <a:spcPct val="107000"/>
              </a:lnSpc>
              <a:spcBef>
                <a:spcPts val="1800"/>
              </a:spcBef>
              <a:spcAft>
                <a:spcPts val="0"/>
              </a:spcAft>
              <a:buClr>
                <a:srgbClr val="242424"/>
              </a:buClr>
              <a:buSzPts val="2400"/>
              <a:buNone/>
            </a:pPr>
            <a:endParaRPr b="1">
              <a:solidFill>
                <a:schemeClr val="dk1"/>
              </a:solidFill>
              <a:latin typeface="Avenir"/>
              <a:ea typeface="Avenir"/>
              <a:cs typeface="Avenir"/>
              <a:sym typeface="Avenir"/>
            </a:endParaRPr>
          </a:p>
        </p:txBody>
      </p:sp>
      <p:grpSp>
        <p:nvGrpSpPr>
          <p:cNvPr id="221" name="Google Shape;221;p10"/>
          <p:cNvGrpSpPr/>
          <p:nvPr/>
        </p:nvGrpSpPr>
        <p:grpSpPr>
          <a:xfrm>
            <a:off x="854569" y="2095018"/>
            <a:ext cx="10285523" cy="3875917"/>
            <a:chOff x="205983" y="947591"/>
            <a:chExt cx="10285523" cy="3361692"/>
          </a:xfrm>
        </p:grpSpPr>
        <p:sp>
          <p:nvSpPr>
            <p:cNvPr id="222" name="Google Shape;222;p10"/>
            <p:cNvSpPr/>
            <p:nvPr/>
          </p:nvSpPr>
          <p:spPr>
            <a:xfrm>
              <a:off x="205983" y="965047"/>
              <a:ext cx="2792102" cy="3318518"/>
            </a:xfrm>
            <a:prstGeom prst="roundRect">
              <a:avLst>
                <a:gd name="adj" fmla="val 10000"/>
              </a:avLst>
            </a:prstGeom>
            <a:solidFill>
              <a:schemeClr val="dk1"/>
            </a:solidFill>
            <a:ln w="19050" cap="flat" cmpd="sng">
              <a:solidFill>
                <a:srgbClr val="F2F2F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0"/>
            <p:cNvSpPr txBox="1"/>
            <p:nvPr/>
          </p:nvSpPr>
          <p:spPr>
            <a:xfrm>
              <a:off x="287761" y="1046825"/>
              <a:ext cx="2628546" cy="315496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venir"/>
                <a:buNone/>
              </a:pPr>
              <a:r>
                <a:rPr lang="fr-FR" sz="1800" b="1" i="0" u="none" strike="noStrike" cap="none">
                  <a:solidFill>
                    <a:schemeClr val="lt1"/>
                  </a:solidFill>
                  <a:latin typeface="Avenir"/>
                  <a:ea typeface="Avenir"/>
                  <a:cs typeface="Avenir"/>
                  <a:sym typeface="Avenir"/>
                </a:rPr>
                <a:t>Irrecevabilité de l’enquête si partialité</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600"/>
                <a:buFont typeface="Avenir"/>
                <a:buNone/>
              </a:pPr>
              <a:r>
                <a:rPr lang="fr-FR" sz="1600" b="1" i="0" u="none" strike="noStrike" cap="none">
                  <a:solidFill>
                    <a:schemeClr val="lt1"/>
                  </a:solidFill>
                  <a:latin typeface="Avenir"/>
                  <a:ea typeface="Avenir"/>
                  <a:cs typeface="Avenir"/>
                  <a:sym typeface="Avenir"/>
                </a:rPr>
                <a:t> </a:t>
              </a:r>
              <a:r>
                <a:rPr lang="fr-FR" sz="1600" b="0" i="0" u="none" strike="noStrike" cap="none">
                  <a:solidFill>
                    <a:schemeClr val="lt1"/>
                  </a:solidFill>
                  <a:latin typeface="Avenir"/>
                  <a:ea typeface="Avenir"/>
                  <a:cs typeface="Avenir"/>
                  <a:sym typeface="Avenir"/>
                </a:rPr>
                <a:t>(Cass. soc., 9 février 2012, n° 10‑26 123 ; Cass. soc., 6 juillet 2022, n° 21‑13 631).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chemeClr val="lt1"/>
                </a:buClr>
                <a:buSzPts val="1600"/>
                <a:buFont typeface="Avenir"/>
                <a:buNone/>
              </a:pPr>
              <a:r>
                <a:rPr lang="fr-FR" sz="1600" b="0" i="0" u="none" strike="noStrike" cap="none">
                  <a:solidFill>
                    <a:schemeClr val="lt1"/>
                  </a:solidFill>
                  <a:latin typeface="Avenir"/>
                  <a:ea typeface="Avenir"/>
                  <a:cs typeface="Avenir"/>
                  <a:sym typeface="Avenir"/>
                </a:rPr>
                <a:t>(ex. supérieur hiérarchique direct, l’employeur) </a:t>
              </a:r>
              <a:endParaRPr sz="1600" b="0" i="0" u="none" strike="noStrike" cap="none">
                <a:solidFill>
                  <a:schemeClr val="lt1"/>
                </a:solidFill>
                <a:latin typeface="Arial"/>
                <a:ea typeface="Arial"/>
                <a:cs typeface="Arial"/>
                <a:sym typeface="Arial"/>
              </a:endParaRPr>
            </a:p>
          </p:txBody>
        </p:sp>
        <p:sp>
          <p:nvSpPr>
            <p:cNvPr id="224" name="Google Shape;224;p10"/>
            <p:cNvSpPr/>
            <p:nvPr/>
          </p:nvSpPr>
          <p:spPr>
            <a:xfrm rot="24531">
              <a:off x="3201091" y="2291031"/>
              <a:ext cx="430394" cy="692441"/>
            </a:xfrm>
            <a:prstGeom prst="rightArrow">
              <a:avLst>
                <a:gd name="adj1" fmla="val 60000"/>
                <a:gd name="adj2" fmla="val 50000"/>
              </a:avLst>
            </a:prstGeom>
            <a:solidFill>
              <a:schemeClr val="lt2"/>
            </a:solidFill>
            <a:ln w="9525" cap="flat" cmpd="sng">
              <a:solidFill>
                <a:srgbClr val="D0D0D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0"/>
            <p:cNvSpPr txBox="1"/>
            <p:nvPr/>
          </p:nvSpPr>
          <p:spPr>
            <a:xfrm rot="24531">
              <a:off x="3201093" y="2429058"/>
              <a:ext cx="301276" cy="4154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900"/>
                <a:buFont typeface="Arial"/>
                <a:buNone/>
              </a:pPr>
              <a:endParaRPr sz="2900" b="0" i="0" u="none" strike="noStrike" cap="none">
                <a:solidFill>
                  <a:schemeClr val="lt1"/>
                </a:solidFill>
                <a:latin typeface="Arial"/>
                <a:ea typeface="Arial"/>
                <a:cs typeface="Arial"/>
                <a:sym typeface="Arial"/>
              </a:endParaRPr>
            </a:p>
          </p:txBody>
        </p:sp>
        <p:sp>
          <p:nvSpPr>
            <p:cNvPr id="226" name="Google Shape;226;p10"/>
            <p:cNvSpPr/>
            <p:nvPr/>
          </p:nvSpPr>
          <p:spPr>
            <a:xfrm>
              <a:off x="3810129" y="990765"/>
              <a:ext cx="2792102" cy="3318518"/>
            </a:xfrm>
            <a:prstGeom prst="roundRect">
              <a:avLst>
                <a:gd name="adj" fmla="val 10000"/>
              </a:avLst>
            </a:prstGeom>
            <a:solidFill>
              <a:schemeClr val="dk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0"/>
            <p:cNvSpPr txBox="1"/>
            <p:nvPr/>
          </p:nvSpPr>
          <p:spPr>
            <a:xfrm>
              <a:off x="3891907" y="1072543"/>
              <a:ext cx="2628546" cy="315496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venir"/>
                <a:buNone/>
              </a:pPr>
              <a:r>
                <a:rPr lang="fr-FR" sz="1800" b="1" i="0" u="none" strike="noStrike" cap="none">
                  <a:solidFill>
                    <a:schemeClr val="lt1"/>
                  </a:solidFill>
                  <a:latin typeface="Avenir"/>
                  <a:ea typeface="Avenir"/>
                  <a:cs typeface="Avenir"/>
                  <a:sym typeface="Avenir"/>
                </a:rPr>
                <a:t>Recours à une personne extérieure au service dans lequel se sont déroulés les faits signalés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600"/>
                <a:buFont typeface="Avenir"/>
                <a:buNone/>
              </a:pPr>
              <a:r>
                <a:rPr lang="fr-FR" sz="1600" b="0" i="0" u="none" strike="noStrike" cap="none">
                  <a:solidFill>
                    <a:schemeClr val="lt1"/>
                  </a:solidFill>
                  <a:latin typeface="Avenir"/>
                  <a:ea typeface="Avenir"/>
                  <a:cs typeface="Avenir"/>
                  <a:sym typeface="Avenir"/>
                </a:rPr>
                <a:t>(Reco 23 et 24  Décision DDD 25 février 2025 / CE, 10 juillet 1963, Hôpital-hospice </a:t>
              </a:r>
              <a:endParaRPr sz="1600" b="0" i="0" u="none" strike="noStrike" cap="none">
                <a:solidFill>
                  <a:schemeClr val="lt1"/>
                </a:solidFill>
                <a:latin typeface="Arial"/>
                <a:ea typeface="Arial"/>
                <a:cs typeface="Arial"/>
                <a:sym typeface="Arial"/>
              </a:endParaRPr>
            </a:p>
          </p:txBody>
        </p:sp>
        <p:sp>
          <p:nvSpPr>
            <p:cNvPr id="228" name="Google Shape;228;p10"/>
            <p:cNvSpPr/>
            <p:nvPr/>
          </p:nvSpPr>
          <p:spPr>
            <a:xfrm rot="-38160">
              <a:off x="6876507" y="2282034"/>
              <a:ext cx="581537" cy="692441"/>
            </a:xfrm>
            <a:prstGeom prst="rightArrow">
              <a:avLst>
                <a:gd name="adj1" fmla="val 60000"/>
                <a:gd name="adj2" fmla="val 50000"/>
              </a:avLst>
            </a:prstGeom>
            <a:solidFill>
              <a:schemeClr val="lt2"/>
            </a:solidFill>
            <a:ln w="9525" cap="flat" cmpd="sng">
              <a:solidFill>
                <a:srgbClr val="D0D0D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0"/>
            <p:cNvSpPr txBox="1"/>
            <p:nvPr/>
          </p:nvSpPr>
          <p:spPr>
            <a:xfrm rot="-38160">
              <a:off x="6876512" y="2421490"/>
              <a:ext cx="407076" cy="4154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900"/>
                <a:buFont typeface="Arial"/>
                <a:buNone/>
              </a:pPr>
              <a:endParaRPr sz="2900" b="0" i="0" u="none" strike="noStrike" cap="none">
                <a:solidFill>
                  <a:schemeClr val="lt1"/>
                </a:solidFill>
                <a:latin typeface="Arial"/>
                <a:ea typeface="Arial"/>
                <a:cs typeface="Arial"/>
                <a:sym typeface="Arial"/>
              </a:endParaRPr>
            </a:p>
          </p:txBody>
        </p:sp>
        <p:sp>
          <p:nvSpPr>
            <p:cNvPr id="230" name="Google Shape;230;p10"/>
            <p:cNvSpPr/>
            <p:nvPr/>
          </p:nvSpPr>
          <p:spPr>
            <a:xfrm>
              <a:off x="7699404" y="947591"/>
              <a:ext cx="2792102" cy="3318518"/>
            </a:xfrm>
            <a:prstGeom prst="roundRect">
              <a:avLst>
                <a:gd name="adj" fmla="val 10000"/>
              </a:avLst>
            </a:prstGeom>
            <a:solidFill>
              <a:schemeClr val="dk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0"/>
            <p:cNvSpPr txBox="1"/>
            <p:nvPr/>
          </p:nvSpPr>
          <p:spPr>
            <a:xfrm>
              <a:off x="7781182" y="1029369"/>
              <a:ext cx="2628546" cy="315496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venir"/>
                <a:buNone/>
              </a:pPr>
              <a:r>
                <a:rPr lang="fr-FR" sz="1800" b="1" i="0" u="none" strike="noStrike" cap="none">
                  <a:solidFill>
                    <a:schemeClr val="lt1"/>
                  </a:solidFill>
                  <a:latin typeface="Avenir"/>
                  <a:ea typeface="Avenir"/>
                  <a:cs typeface="Avenir"/>
                  <a:sym typeface="Avenir"/>
                </a:rPr>
                <a:t>Méconnaissance de l'impartialité peut fragiliser la procédure disciplinaire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600"/>
                <a:buFont typeface="Avenir"/>
                <a:buNone/>
              </a:pPr>
              <a:r>
                <a:rPr lang="fr-FR" sz="1600" b="0" i="0" u="none" strike="noStrike" cap="none">
                  <a:solidFill>
                    <a:schemeClr val="lt1"/>
                  </a:solidFill>
                  <a:latin typeface="Avenir"/>
                  <a:ea typeface="Avenir"/>
                  <a:cs typeface="Avenir"/>
                  <a:sym typeface="Avenir"/>
                </a:rPr>
                <a:t>(CE, 18, novembre 2022, n° 457565). Cour d’appel de Versailles – ch.15- 9 juin 2021 / n° 18/03330, Cour d’appel de Grenoble – ch. sociale sect. B 24 juin 2021 / n°19/01114)</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5"/>
        <p:cNvGrpSpPr/>
        <p:nvPr/>
      </p:nvGrpSpPr>
      <p:grpSpPr>
        <a:xfrm>
          <a:off x="0" y="0"/>
          <a:ext cx="0" cy="0"/>
          <a:chOff x="0" y="0"/>
          <a:chExt cx="0" cy="0"/>
        </a:xfrm>
      </p:grpSpPr>
      <p:sp>
        <p:nvSpPr>
          <p:cNvPr id="236" name="Google Shape;236;p11"/>
          <p:cNvSpPr txBox="1">
            <a:spLocks noGrp="1"/>
          </p:cNvSpPr>
          <p:nvPr>
            <p:ph type="ctrTitle"/>
          </p:nvPr>
        </p:nvSpPr>
        <p:spPr>
          <a:xfrm>
            <a:off x="648564" y="207999"/>
            <a:ext cx="9870600" cy="855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000"/>
              <a:buFont typeface="Play"/>
              <a:buNone/>
            </a:pPr>
            <a:br>
              <a:rPr lang="fr-FR" sz="2000" b="1"/>
            </a:br>
            <a:endParaRPr sz="1600" b="1">
              <a:latin typeface="Avenir"/>
              <a:ea typeface="Avenir"/>
              <a:cs typeface="Avenir"/>
              <a:sym typeface="Avenir"/>
            </a:endParaRPr>
          </a:p>
        </p:txBody>
      </p:sp>
      <p:sp>
        <p:nvSpPr>
          <p:cNvPr id="237" name="Google Shape;237;p11"/>
          <p:cNvSpPr txBox="1">
            <a:spLocks noGrp="1"/>
          </p:cNvSpPr>
          <p:nvPr>
            <p:ph type="subTitle" idx="1"/>
          </p:nvPr>
        </p:nvSpPr>
        <p:spPr>
          <a:xfrm>
            <a:off x="499749" y="1063299"/>
            <a:ext cx="11165777" cy="5249111"/>
          </a:xfrm>
          <a:prstGeom prst="rect">
            <a:avLst/>
          </a:prstGeom>
          <a:noFill/>
          <a:ln>
            <a:noFill/>
          </a:ln>
        </p:spPr>
        <p:txBody>
          <a:bodyPr spcFirstLastPara="1" wrap="square" lIns="91425" tIns="45700" rIns="91425" bIns="45700" anchor="t" anchorCtr="0">
            <a:normAutofit fontScale="55000" lnSpcReduction="20000"/>
          </a:bodyPr>
          <a:lstStyle/>
          <a:p>
            <a:pPr marL="0" lvl="0" indent="0" algn="just" rtl="0">
              <a:lnSpc>
                <a:spcPct val="107000"/>
              </a:lnSpc>
              <a:spcBef>
                <a:spcPts val="0"/>
              </a:spcBef>
              <a:spcAft>
                <a:spcPts val="0"/>
              </a:spcAft>
              <a:buClr>
                <a:schemeClr val="dk1"/>
              </a:buClr>
              <a:buSzPct val="100000"/>
              <a:buNone/>
            </a:pPr>
            <a:endParaRPr sz="1900" b="1" u="sng">
              <a:solidFill>
                <a:srgbClr val="242424"/>
              </a:solidFill>
              <a:latin typeface="Avenir"/>
              <a:ea typeface="Avenir"/>
              <a:cs typeface="Avenir"/>
              <a:sym typeface="Avenir"/>
            </a:endParaRPr>
          </a:p>
          <a:p>
            <a:pPr marL="0" lvl="0" indent="0" algn="just" rtl="0">
              <a:lnSpc>
                <a:spcPct val="107000"/>
              </a:lnSpc>
              <a:spcBef>
                <a:spcPts val="1800"/>
              </a:spcBef>
              <a:spcAft>
                <a:spcPts val="0"/>
              </a:spcAft>
              <a:buClr>
                <a:srgbClr val="242424"/>
              </a:buClr>
              <a:buSzPct val="100000"/>
              <a:buNone/>
            </a:pPr>
            <a:r>
              <a:rPr lang="fr-FR" sz="2900" b="1">
                <a:solidFill>
                  <a:schemeClr val="lt1"/>
                </a:solidFill>
                <a:latin typeface="Avenir"/>
                <a:ea typeface="Avenir"/>
                <a:cs typeface="Avenir"/>
                <a:sym typeface="Avenir"/>
              </a:rPr>
              <a:t>1.1 RIN </a:t>
            </a:r>
            <a:r>
              <a:rPr lang="fr-FR" sz="2900">
                <a:solidFill>
                  <a:schemeClr val="lt1"/>
                </a:solidFill>
                <a:latin typeface="Avenir"/>
                <a:ea typeface="Avenir"/>
                <a:cs typeface="Avenir"/>
                <a:sym typeface="Avenir"/>
              </a:rPr>
              <a:t>La profession d’avocat est une profession libérale et indépendante quel que soit son mode d’exercice. </a:t>
            </a:r>
            <a:endParaRPr sz="2900">
              <a:solidFill>
                <a:schemeClr val="lt1"/>
              </a:solidFill>
              <a:latin typeface="Avenir"/>
              <a:ea typeface="Avenir"/>
              <a:cs typeface="Avenir"/>
              <a:sym typeface="Avenir"/>
            </a:endParaRPr>
          </a:p>
          <a:p>
            <a:pPr marL="0" lvl="0" indent="0" algn="just" rtl="0">
              <a:lnSpc>
                <a:spcPct val="107000"/>
              </a:lnSpc>
              <a:spcBef>
                <a:spcPts val="1800"/>
              </a:spcBef>
              <a:spcAft>
                <a:spcPts val="0"/>
              </a:spcAft>
              <a:buClr>
                <a:srgbClr val="242424"/>
              </a:buClr>
              <a:buSzPct val="100000"/>
              <a:buNone/>
            </a:pPr>
            <a:r>
              <a:rPr lang="fr-FR" sz="2900" b="1">
                <a:solidFill>
                  <a:schemeClr val="lt1"/>
                </a:solidFill>
                <a:latin typeface="Avenir"/>
                <a:ea typeface="Avenir"/>
                <a:cs typeface="Avenir"/>
                <a:sym typeface="Avenir"/>
              </a:rPr>
              <a:t>4.1 RNI </a:t>
            </a:r>
            <a:r>
              <a:rPr lang="fr-FR" sz="2900">
                <a:solidFill>
                  <a:schemeClr val="lt1"/>
                </a:solidFill>
                <a:latin typeface="Avenir"/>
                <a:ea typeface="Avenir"/>
                <a:cs typeface="Avenir"/>
                <a:sym typeface="Avenir"/>
              </a:rPr>
              <a:t>L’avocat ne peut être ni le conseil ni le représentant ou le défenseur de plus d’un client dans une même affaire s’il y a conflit entre les intérêts de ses clients </a:t>
            </a:r>
            <a:endParaRPr/>
          </a:p>
          <a:p>
            <a:pPr marL="0" lvl="0" indent="0" algn="just" rtl="0">
              <a:lnSpc>
                <a:spcPct val="107000"/>
              </a:lnSpc>
              <a:spcBef>
                <a:spcPts val="1800"/>
              </a:spcBef>
              <a:spcAft>
                <a:spcPts val="0"/>
              </a:spcAft>
              <a:buClr>
                <a:srgbClr val="242424"/>
              </a:buClr>
              <a:buSzPct val="100000"/>
              <a:buNone/>
            </a:pPr>
            <a:r>
              <a:rPr lang="fr-FR" sz="2900" b="1">
                <a:solidFill>
                  <a:schemeClr val="lt1"/>
                </a:solidFill>
                <a:latin typeface="Avenir"/>
                <a:ea typeface="Avenir"/>
                <a:cs typeface="Avenir"/>
                <a:sym typeface="Avenir"/>
              </a:rPr>
              <a:t>Article I du GUIDE L’AVOCAT FRANÇAIS ET LES ENQUÊTES INTERNES</a:t>
            </a:r>
            <a:endParaRPr sz="2900">
              <a:solidFill>
                <a:schemeClr val="lt1"/>
              </a:solidFill>
              <a:latin typeface="Avenir"/>
              <a:ea typeface="Avenir"/>
              <a:cs typeface="Avenir"/>
              <a:sym typeface="Avenir"/>
            </a:endParaRPr>
          </a:p>
          <a:p>
            <a:pPr marL="0" lvl="0" indent="0" algn="just" rtl="0">
              <a:lnSpc>
                <a:spcPct val="107000"/>
              </a:lnSpc>
              <a:spcBef>
                <a:spcPts val="1800"/>
              </a:spcBef>
              <a:spcAft>
                <a:spcPts val="0"/>
              </a:spcAft>
              <a:buClr>
                <a:srgbClr val="242424"/>
              </a:buClr>
              <a:buSzPct val="100000"/>
              <a:buNone/>
            </a:pPr>
            <a:r>
              <a:rPr lang="fr-FR" sz="2900" b="1">
                <a:solidFill>
                  <a:schemeClr val="lt1"/>
                </a:solidFill>
                <a:latin typeface="Avenir"/>
                <a:ea typeface="Avenir"/>
                <a:cs typeface="Avenir"/>
                <a:sym typeface="Avenir"/>
              </a:rPr>
              <a:t>3.4 Vademecum de l’avocat chargé d’une enquête: « </a:t>
            </a:r>
            <a:r>
              <a:rPr lang="fr-FR" sz="2900">
                <a:solidFill>
                  <a:schemeClr val="lt1"/>
                </a:solidFill>
                <a:latin typeface="Avenir"/>
                <a:ea typeface="Avenir"/>
                <a:cs typeface="Avenir"/>
                <a:sym typeface="Avenir"/>
              </a:rPr>
              <a:t>s'abstiendra de représenter une partie dans toute procédure, même amiable, afférente ou découlant de l'enquête interne ». </a:t>
            </a:r>
            <a:endParaRPr sz="2900">
              <a:solidFill>
                <a:schemeClr val="lt1"/>
              </a:solidFill>
              <a:latin typeface="Avenir"/>
              <a:ea typeface="Avenir"/>
              <a:cs typeface="Avenir"/>
              <a:sym typeface="Avenir"/>
            </a:endParaRPr>
          </a:p>
          <a:p>
            <a:pPr marL="0" lvl="0" indent="0" algn="just" rtl="0">
              <a:lnSpc>
                <a:spcPct val="107000"/>
              </a:lnSpc>
              <a:spcBef>
                <a:spcPts val="1800"/>
              </a:spcBef>
              <a:spcAft>
                <a:spcPts val="0"/>
              </a:spcAft>
              <a:buClr>
                <a:srgbClr val="242424"/>
              </a:buClr>
              <a:buSzPct val="100000"/>
              <a:buNone/>
            </a:pPr>
            <a:r>
              <a:rPr lang="fr-FR" sz="2900" b="1">
                <a:solidFill>
                  <a:schemeClr val="lt1"/>
                </a:solidFill>
                <a:latin typeface="Avenir"/>
                <a:ea typeface="Avenir"/>
                <a:cs typeface="Avenir"/>
                <a:sym typeface="Avenir"/>
              </a:rPr>
              <a:t>5 Vademecum </a:t>
            </a:r>
            <a:r>
              <a:rPr lang="fr-FR" sz="2900">
                <a:solidFill>
                  <a:schemeClr val="lt1"/>
                </a:solidFill>
                <a:latin typeface="Avenir"/>
                <a:ea typeface="Avenir"/>
                <a:cs typeface="Avenir"/>
                <a:sym typeface="Avenir"/>
              </a:rPr>
              <a:t>« doit s’abstenir d’accepter une enquête qui le conduirait à porter une appréciation sur un travail qu’il a précédemment effectué ».</a:t>
            </a:r>
            <a:endParaRPr sz="2900">
              <a:solidFill>
                <a:schemeClr val="lt1"/>
              </a:solidFill>
              <a:latin typeface="Avenir"/>
              <a:ea typeface="Avenir"/>
              <a:cs typeface="Avenir"/>
              <a:sym typeface="Avenir"/>
            </a:endParaRPr>
          </a:p>
          <a:p>
            <a:pPr marL="0" lvl="0" indent="0" algn="just" rtl="0">
              <a:lnSpc>
                <a:spcPct val="107000"/>
              </a:lnSpc>
              <a:spcBef>
                <a:spcPts val="1800"/>
              </a:spcBef>
              <a:spcAft>
                <a:spcPts val="0"/>
              </a:spcAft>
              <a:buClr>
                <a:srgbClr val="242424"/>
              </a:buClr>
              <a:buSzPct val="100000"/>
              <a:buNone/>
            </a:pPr>
            <a:r>
              <a:rPr lang="fr-FR" sz="2900" b="1">
                <a:solidFill>
                  <a:schemeClr val="lt1"/>
                </a:solidFill>
                <a:latin typeface="Avenir"/>
                <a:ea typeface="Avenir"/>
                <a:cs typeface="Avenir"/>
                <a:sym typeface="Avenir"/>
              </a:rPr>
              <a:t>10 Vademecum </a:t>
            </a:r>
            <a:r>
              <a:rPr lang="fr-FR" sz="2900">
                <a:solidFill>
                  <a:schemeClr val="lt1"/>
                </a:solidFill>
                <a:latin typeface="Avenir"/>
                <a:ea typeface="Avenir"/>
                <a:cs typeface="Avenir"/>
                <a:sym typeface="Avenir"/>
              </a:rPr>
              <a:t>devra s’assurer de son indépendance dans la gouvernance de l’enquête et les éventuels échanges avec une autorité.</a:t>
            </a:r>
            <a:endParaRPr sz="2900">
              <a:solidFill>
                <a:schemeClr val="lt1"/>
              </a:solidFill>
              <a:latin typeface="Avenir"/>
              <a:ea typeface="Avenir"/>
              <a:cs typeface="Avenir"/>
              <a:sym typeface="Avenir"/>
            </a:endParaRPr>
          </a:p>
          <a:p>
            <a:pPr marL="0" lvl="0" indent="0" algn="just" rtl="0">
              <a:lnSpc>
                <a:spcPct val="107000"/>
              </a:lnSpc>
              <a:spcBef>
                <a:spcPts val="1800"/>
              </a:spcBef>
              <a:spcAft>
                <a:spcPts val="0"/>
              </a:spcAft>
              <a:buClr>
                <a:srgbClr val="242424"/>
              </a:buClr>
              <a:buSzPct val="100000"/>
              <a:buNone/>
            </a:pPr>
            <a:r>
              <a:rPr lang="fr-FR" sz="2900" b="1">
                <a:solidFill>
                  <a:schemeClr val="lt1"/>
                </a:solidFill>
                <a:latin typeface="Avenir"/>
                <a:ea typeface="Avenir"/>
                <a:cs typeface="Avenir"/>
                <a:sym typeface="Avenir"/>
              </a:rPr>
              <a:t>Charte ANAES: </a:t>
            </a:r>
            <a:r>
              <a:rPr lang="fr-FR" sz="2900">
                <a:solidFill>
                  <a:schemeClr val="lt1"/>
                </a:solidFill>
                <a:latin typeface="Avenir"/>
                <a:ea typeface="Avenir"/>
                <a:cs typeface="Avenir"/>
                <a:sym typeface="Avenir"/>
              </a:rPr>
              <a:t>s’abstiendra de réaliser une enquête interne pour le compte d’une personne morale ou physique dont il est l’avocat habituel. De même il est recommandé que l’avocat s’abstienne d’intervenir à n’importe quel autre titre (Formateur/ Médiateur). Vigilance particulière à toute forme de dépendance économique. </a:t>
            </a:r>
            <a:endParaRPr/>
          </a:p>
          <a:p>
            <a:pPr marL="0" lvl="0" indent="0" algn="just" rtl="0">
              <a:lnSpc>
                <a:spcPct val="107000"/>
              </a:lnSpc>
              <a:spcBef>
                <a:spcPts val="1800"/>
              </a:spcBef>
              <a:spcAft>
                <a:spcPts val="0"/>
              </a:spcAft>
              <a:buClr>
                <a:schemeClr val="dk1"/>
              </a:buClr>
              <a:buSzPct val="100000"/>
              <a:buNone/>
            </a:pPr>
            <a:r>
              <a:rPr lang="fr-FR" sz="2900" b="1">
                <a:solidFill>
                  <a:schemeClr val="lt1"/>
                </a:solidFill>
                <a:latin typeface="Avenir"/>
                <a:ea typeface="Avenir"/>
                <a:cs typeface="Avenir"/>
                <a:sym typeface="Avenir"/>
              </a:rPr>
              <a:t>Pratiques des avocats de L’ANAES </a:t>
            </a:r>
            <a:r>
              <a:rPr lang="fr-FR" sz="2900">
                <a:solidFill>
                  <a:schemeClr val="lt1"/>
                </a:solidFill>
                <a:latin typeface="Avenir"/>
                <a:ea typeface="Avenir"/>
                <a:cs typeface="Avenir"/>
                <a:sym typeface="Avenir"/>
              </a:rPr>
              <a:t>: exemple règlement de la totalité des honoraires au début de l’enquête et avant remise du rapport.</a:t>
            </a:r>
            <a:endParaRPr sz="2900">
              <a:solidFill>
                <a:schemeClr val="lt1"/>
              </a:solidFill>
              <a:latin typeface="Avenir"/>
              <a:ea typeface="Avenir"/>
              <a:cs typeface="Avenir"/>
              <a:sym typeface="Avenir"/>
            </a:endParaRPr>
          </a:p>
        </p:txBody>
      </p:sp>
      <p:sp>
        <p:nvSpPr>
          <p:cNvPr id="238" name="Google Shape;238;p11"/>
          <p:cNvSpPr txBox="1"/>
          <p:nvPr/>
        </p:nvSpPr>
        <p:spPr>
          <a:xfrm>
            <a:off x="426924" y="458925"/>
            <a:ext cx="10987200" cy="9624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242424"/>
              </a:buClr>
              <a:buSzPts val="1800"/>
              <a:buFont typeface="Avenir"/>
              <a:buNone/>
            </a:pPr>
            <a:r>
              <a:rPr lang="fr-FR" sz="1800" b="1">
                <a:solidFill>
                  <a:schemeClr val="lt1"/>
                </a:solidFill>
                <a:latin typeface="Avenir"/>
                <a:ea typeface="Avenir"/>
                <a:cs typeface="Avenir"/>
                <a:sym typeface="Avenir"/>
              </a:rPr>
              <a:t>Pour l’Avocat Enquêteur</a:t>
            </a:r>
            <a:r>
              <a:rPr lang="fr-FR" sz="1800" b="1" i="0" u="none" strike="noStrike" cap="none">
                <a:solidFill>
                  <a:schemeClr val="lt1"/>
                </a:solidFill>
                <a:latin typeface="Avenir"/>
                <a:ea typeface="Avenir"/>
                <a:cs typeface="Avenir"/>
                <a:sym typeface="Avenir"/>
              </a:rPr>
              <a:t> : </a:t>
            </a:r>
            <a:endParaRPr sz="1800" b="1" i="0" u="none" strike="noStrike" cap="none">
              <a:solidFill>
                <a:schemeClr val="lt1"/>
              </a:solidFill>
              <a:latin typeface="Avenir"/>
              <a:ea typeface="Avenir"/>
              <a:cs typeface="Avenir"/>
              <a:sym typeface="Avenir"/>
            </a:endParaRPr>
          </a:p>
          <a:p>
            <a:pPr marL="0" marR="0" lvl="0" indent="0" algn="just" rtl="0">
              <a:lnSpc>
                <a:spcPct val="107000"/>
              </a:lnSpc>
              <a:spcBef>
                <a:spcPts val="0"/>
              </a:spcBef>
              <a:spcAft>
                <a:spcPts val="0"/>
              </a:spcAft>
              <a:buClr>
                <a:srgbClr val="242424"/>
              </a:buClr>
              <a:buSzPts val="1800"/>
              <a:buFont typeface="Avenir"/>
              <a:buNone/>
            </a:pPr>
            <a:r>
              <a:rPr lang="fr-FR" sz="1800" b="1" i="0" u="none" strike="noStrike" cap="none">
                <a:solidFill>
                  <a:schemeClr val="lt1"/>
                </a:solidFill>
                <a:latin typeface="Avenir"/>
                <a:ea typeface="Avenir"/>
                <a:cs typeface="Avenir"/>
                <a:sym typeface="Avenir"/>
              </a:rPr>
              <a:t>Ces exigences relèvent des principes fondamentaux de nos règles déontologiques </a:t>
            </a:r>
            <a:endParaRPr sz="1800" b="1" i="0" u="none" strike="noStrike" cap="none">
              <a:solidFill>
                <a:schemeClr val="lt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2"/>
        <p:cNvGrpSpPr/>
        <p:nvPr/>
      </p:nvGrpSpPr>
      <p:grpSpPr>
        <a:xfrm>
          <a:off x="0" y="0"/>
          <a:ext cx="0" cy="0"/>
          <a:chOff x="0" y="0"/>
          <a:chExt cx="0" cy="0"/>
        </a:xfrm>
      </p:grpSpPr>
      <p:sp>
        <p:nvSpPr>
          <p:cNvPr id="243" name="Google Shape;243;p12"/>
          <p:cNvSpPr txBox="1">
            <a:spLocks noGrp="1"/>
          </p:cNvSpPr>
          <p:nvPr>
            <p:ph type="ctrTitle"/>
          </p:nvPr>
        </p:nvSpPr>
        <p:spPr>
          <a:xfrm>
            <a:off x="723014" y="244549"/>
            <a:ext cx="9870558" cy="855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000"/>
              <a:buFont typeface="Play"/>
              <a:buNone/>
            </a:pPr>
            <a:br>
              <a:rPr lang="fr-FR" sz="2000" b="1"/>
            </a:br>
            <a:endParaRPr sz="1600" b="1">
              <a:latin typeface="Avenir"/>
              <a:ea typeface="Avenir"/>
              <a:cs typeface="Avenir"/>
              <a:sym typeface="Avenir"/>
            </a:endParaRPr>
          </a:p>
        </p:txBody>
      </p:sp>
      <p:sp>
        <p:nvSpPr>
          <p:cNvPr id="244" name="Google Shape;244;p12"/>
          <p:cNvSpPr txBox="1">
            <a:spLocks noGrp="1"/>
          </p:cNvSpPr>
          <p:nvPr>
            <p:ph type="subTitle" idx="1"/>
          </p:nvPr>
        </p:nvSpPr>
        <p:spPr>
          <a:xfrm>
            <a:off x="574157" y="672199"/>
            <a:ext cx="10894829" cy="5437656"/>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lnSpc>
                <a:spcPct val="107000"/>
              </a:lnSpc>
              <a:spcBef>
                <a:spcPts val="0"/>
              </a:spcBef>
              <a:spcAft>
                <a:spcPts val="0"/>
              </a:spcAft>
              <a:buClr>
                <a:srgbClr val="242424"/>
              </a:buClr>
              <a:buSzPct val="100000"/>
              <a:buNone/>
            </a:pPr>
            <a:r>
              <a:rPr lang="fr-FR" sz="2300" b="1" dirty="0">
                <a:solidFill>
                  <a:schemeClr val="lt1"/>
                </a:solidFill>
                <a:latin typeface="Avenir"/>
                <a:ea typeface="Avenir"/>
                <a:cs typeface="Avenir"/>
                <a:sym typeface="Avenir"/>
              </a:rPr>
              <a:t>Pour l’Avocat intervenant en tant que Conseil/ Formateur de la méthodologie et des techniques de l’enquête :</a:t>
            </a:r>
            <a:endParaRPr sz="2300" b="1" dirty="0">
              <a:solidFill>
                <a:schemeClr val="lt1"/>
              </a:solidFill>
              <a:latin typeface="Avenir"/>
              <a:ea typeface="Avenir"/>
              <a:cs typeface="Avenir"/>
              <a:sym typeface="Avenir"/>
            </a:endParaRPr>
          </a:p>
          <a:p>
            <a:pPr marL="0" lvl="0" indent="0" algn="just" rtl="0">
              <a:lnSpc>
                <a:spcPct val="107000"/>
              </a:lnSpc>
              <a:spcBef>
                <a:spcPts val="1800"/>
              </a:spcBef>
              <a:spcAft>
                <a:spcPts val="0"/>
              </a:spcAft>
              <a:buClr>
                <a:srgbClr val="242424"/>
              </a:buClr>
              <a:buSzPct val="100000"/>
              <a:buNone/>
            </a:pPr>
            <a:r>
              <a:rPr lang="fr-FR" sz="2300" b="1" dirty="0">
                <a:solidFill>
                  <a:schemeClr val="lt1"/>
                </a:solidFill>
                <a:latin typeface="Avenir"/>
                <a:ea typeface="Avenir"/>
                <a:cs typeface="Avenir"/>
                <a:sym typeface="Avenir"/>
              </a:rPr>
              <a:t>Accompagnement pour la mise en place des garanties de rigueur et d’indépendance </a:t>
            </a:r>
            <a:endParaRPr dirty="0"/>
          </a:p>
          <a:p>
            <a:pPr marL="342900" lvl="0" indent="-333882" algn="just" rtl="0">
              <a:lnSpc>
                <a:spcPct val="107000"/>
              </a:lnSpc>
              <a:spcBef>
                <a:spcPts val="1800"/>
              </a:spcBef>
              <a:spcAft>
                <a:spcPts val="0"/>
              </a:spcAft>
              <a:buClr>
                <a:schemeClr val="lt1"/>
              </a:buClr>
              <a:buSzPct val="100000"/>
              <a:buFont typeface="Arial"/>
              <a:buChar char="•"/>
            </a:pPr>
            <a:r>
              <a:rPr lang="fr-FR" sz="1900" b="1" dirty="0">
                <a:solidFill>
                  <a:schemeClr val="lt1"/>
                </a:solidFill>
                <a:latin typeface="Avenir"/>
                <a:ea typeface="Avenir"/>
                <a:cs typeface="Avenir"/>
                <a:sym typeface="Avenir"/>
              </a:rPr>
              <a:t>Mise en place de règlement ou charte particulière de l’enquêteur interne </a:t>
            </a:r>
            <a:r>
              <a:rPr lang="fr-FR" sz="1900" dirty="0">
                <a:solidFill>
                  <a:schemeClr val="lt1"/>
                </a:solidFill>
                <a:latin typeface="Avenir"/>
                <a:ea typeface="Avenir"/>
                <a:cs typeface="Avenir"/>
                <a:sym typeface="Avenir"/>
              </a:rPr>
              <a:t>prévoyant des règles à respecter dans le cadre de cette mission : engagement de déclaration des éventuels conflits d’intérêts / désignation d’enquêteur n’ayant pas de lien avec les services ou les personnes impliqués / Clause de conscience / Collégialité comme garantie d’impartialité (règle rappelée par DDD reco 21) / Modalités et déroulement des entretiens (choix des locaux, modalités d’informations, convocations etc.).</a:t>
            </a:r>
            <a:endParaRPr dirty="0"/>
          </a:p>
          <a:p>
            <a:pPr marL="342900" lvl="0" indent="-333882" algn="just" rtl="0">
              <a:lnSpc>
                <a:spcPct val="107000"/>
              </a:lnSpc>
              <a:spcBef>
                <a:spcPts val="1800"/>
              </a:spcBef>
              <a:spcAft>
                <a:spcPts val="0"/>
              </a:spcAft>
              <a:buClr>
                <a:schemeClr val="lt1"/>
              </a:buClr>
              <a:buSzPct val="100000"/>
              <a:buFont typeface="Arial"/>
              <a:buChar char="•"/>
            </a:pPr>
            <a:r>
              <a:rPr lang="fr-FR" sz="1900" b="1" dirty="0">
                <a:solidFill>
                  <a:schemeClr val="lt1"/>
                </a:solidFill>
                <a:latin typeface="Avenir"/>
                <a:ea typeface="Avenir"/>
                <a:cs typeface="Avenir"/>
                <a:sym typeface="Avenir"/>
              </a:rPr>
              <a:t>Protection contre toutes formes de représailles liées à l’enquête </a:t>
            </a:r>
            <a:r>
              <a:rPr lang="fr-FR" sz="1900" dirty="0">
                <a:solidFill>
                  <a:schemeClr val="lt1"/>
                </a:solidFill>
                <a:latin typeface="Avenir"/>
                <a:ea typeface="Avenir"/>
                <a:cs typeface="Avenir"/>
                <a:sym typeface="Avenir"/>
              </a:rPr>
              <a:t>(prévoir un statut de salarié enquêteur protégé par accord interne?) </a:t>
            </a:r>
            <a:endParaRPr dirty="0"/>
          </a:p>
          <a:p>
            <a:pPr marL="342900" lvl="0" indent="-333882" algn="just" rtl="0">
              <a:lnSpc>
                <a:spcPct val="107000"/>
              </a:lnSpc>
              <a:spcBef>
                <a:spcPts val="1800"/>
              </a:spcBef>
              <a:spcAft>
                <a:spcPts val="0"/>
              </a:spcAft>
              <a:buClr>
                <a:schemeClr val="lt1"/>
              </a:buClr>
              <a:buSzPct val="100000"/>
              <a:buFont typeface="Arial"/>
              <a:buChar char="•"/>
            </a:pPr>
            <a:r>
              <a:rPr lang="fr-FR" sz="1900" b="1" dirty="0">
                <a:solidFill>
                  <a:schemeClr val="lt1"/>
                </a:solidFill>
                <a:latin typeface="Avenir"/>
                <a:ea typeface="Avenir"/>
                <a:cs typeface="Avenir"/>
                <a:sym typeface="Avenir"/>
              </a:rPr>
              <a:t>Prévoir des procédures de vérification </a:t>
            </a:r>
            <a:r>
              <a:rPr lang="fr-FR" sz="1900" dirty="0">
                <a:solidFill>
                  <a:schemeClr val="lt1"/>
                </a:solidFill>
                <a:latin typeface="Avenir"/>
                <a:ea typeface="Avenir"/>
                <a:cs typeface="Avenir"/>
                <a:sym typeface="Avenir"/>
              </a:rPr>
              <a:t> (Possibilité de sanction sur le déroulement de l’enquête si dérapage mais pas lié aux conclusions d’enquête etc. ). </a:t>
            </a:r>
            <a:endParaRPr dirty="0"/>
          </a:p>
          <a:p>
            <a:pPr marL="342900" lvl="0" indent="-333882" algn="just" rtl="0">
              <a:lnSpc>
                <a:spcPct val="107000"/>
              </a:lnSpc>
              <a:spcBef>
                <a:spcPts val="1800"/>
              </a:spcBef>
              <a:spcAft>
                <a:spcPts val="0"/>
              </a:spcAft>
              <a:buClr>
                <a:schemeClr val="lt1"/>
              </a:buClr>
              <a:buSzPct val="100000"/>
              <a:buFont typeface="Arial"/>
              <a:buChar char="•"/>
            </a:pPr>
            <a:r>
              <a:rPr lang="fr-FR" sz="1900" b="1" dirty="0">
                <a:solidFill>
                  <a:schemeClr val="lt1"/>
                </a:solidFill>
                <a:latin typeface="Avenir"/>
                <a:ea typeface="Avenir"/>
                <a:cs typeface="Avenir"/>
                <a:sym typeface="Avenir"/>
              </a:rPr>
              <a:t>Rédaction d’une procédure d’enquête à suivre </a:t>
            </a:r>
            <a:r>
              <a:rPr lang="fr-FR" sz="1900" dirty="0">
                <a:solidFill>
                  <a:schemeClr val="lt1"/>
                </a:solidFill>
                <a:latin typeface="Avenir"/>
                <a:ea typeface="Avenir"/>
                <a:cs typeface="Avenir"/>
                <a:sym typeface="Avenir"/>
              </a:rPr>
              <a:t>respectant les principes fondamentaux.</a:t>
            </a:r>
            <a:endParaRPr dirty="0"/>
          </a:p>
          <a:p>
            <a:pPr marL="342900" lvl="0" indent="-333882" algn="just" rtl="0">
              <a:lnSpc>
                <a:spcPct val="107000"/>
              </a:lnSpc>
              <a:spcBef>
                <a:spcPts val="1800"/>
              </a:spcBef>
              <a:spcAft>
                <a:spcPts val="0"/>
              </a:spcAft>
              <a:buClr>
                <a:schemeClr val="lt1"/>
              </a:buClr>
              <a:buSzPct val="100000"/>
              <a:buFont typeface="Arial"/>
              <a:buChar char="•"/>
            </a:pPr>
            <a:r>
              <a:rPr lang="fr-FR" sz="1900" b="1" dirty="0">
                <a:solidFill>
                  <a:schemeClr val="lt1"/>
                </a:solidFill>
                <a:latin typeface="Avenir"/>
                <a:ea typeface="Avenir"/>
                <a:cs typeface="Avenir"/>
                <a:sym typeface="Avenir"/>
              </a:rPr>
              <a:t>Prévoir une gestion RH spécifique à la mission d’enquête : </a:t>
            </a:r>
            <a:r>
              <a:rPr lang="fr-FR" sz="1900" dirty="0">
                <a:solidFill>
                  <a:schemeClr val="lt1"/>
                </a:solidFill>
                <a:latin typeface="Avenir"/>
                <a:ea typeface="Avenir"/>
                <a:cs typeface="Avenir"/>
                <a:sym typeface="Avenir"/>
              </a:rPr>
              <a:t>gestion des risques psycho-sociaux liés aux enquêtes / évaluations distinctes des performances liées au poste et aux enquêtes etc. </a:t>
            </a:r>
            <a:endParaRPr dirty="0"/>
          </a:p>
          <a:p>
            <a:pPr marL="342900" lvl="0" indent="-213359" algn="just" rtl="0">
              <a:lnSpc>
                <a:spcPct val="107000"/>
              </a:lnSpc>
              <a:spcBef>
                <a:spcPts val="1800"/>
              </a:spcBef>
              <a:spcAft>
                <a:spcPts val="0"/>
              </a:spcAft>
              <a:buClr>
                <a:srgbClr val="242424"/>
              </a:buClr>
              <a:buSzPct val="100000"/>
              <a:buFont typeface="Noto Sans Symbols"/>
              <a:buNone/>
            </a:pPr>
            <a:endParaRPr dirty="0">
              <a:solidFill>
                <a:schemeClr val="lt1"/>
              </a:solidFill>
              <a:latin typeface="Avenir"/>
              <a:ea typeface="Avenir"/>
              <a:cs typeface="Avenir"/>
              <a:sym typeface="Avenir"/>
            </a:endParaRPr>
          </a:p>
          <a:p>
            <a:pPr marL="342900" lvl="0" indent="-231330" algn="just" rtl="0">
              <a:lnSpc>
                <a:spcPct val="107000"/>
              </a:lnSpc>
              <a:spcBef>
                <a:spcPts val="1800"/>
              </a:spcBef>
              <a:spcAft>
                <a:spcPts val="0"/>
              </a:spcAft>
              <a:buClr>
                <a:schemeClr val="dk1"/>
              </a:buClr>
              <a:buSzPct val="100000"/>
              <a:buFont typeface="Arial"/>
              <a:buNone/>
            </a:pPr>
            <a:endParaRPr sz="1900" dirty="0">
              <a:solidFill>
                <a:srgbClr val="242424"/>
              </a:solidFill>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8"/>
        <p:cNvGrpSpPr/>
        <p:nvPr/>
      </p:nvGrpSpPr>
      <p:grpSpPr>
        <a:xfrm>
          <a:off x="0" y="0"/>
          <a:ext cx="0" cy="0"/>
          <a:chOff x="0" y="0"/>
          <a:chExt cx="0" cy="0"/>
        </a:xfrm>
      </p:grpSpPr>
      <p:sp>
        <p:nvSpPr>
          <p:cNvPr id="249" name="Google Shape;249;p13"/>
          <p:cNvSpPr txBox="1"/>
          <p:nvPr/>
        </p:nvSpPr>
        <p:spPr>
          <a:xfrm>
            <a:off x="1580670" y="1341921"/>
            <a:ext cx="9297300" cy="358320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242424"/>
              </a:buClr>
              <a:buSzPts val="2000"/>
              <a:buFont typeface="Arial"/>
              <a:buNone/>
            </a:pPr>
            <a:endParaRPr sz="2800" b="1" i="1" u="none" strike="noStrike" cap="none" dirty="0">
              <a:solidFill>
                <a:schemeClr val="lt1"/>
              </a:solidFill>
              <a:latin typeface="Avenir"/>
              <a:ea typeface="Avenir"/>
              <a:cs typeface="Avenir"/>
              <a:sym typeface="Avenir"/>
            </a:endParaRPr>
          </a:p>
          <a:p>
            <a:pPr marL="0" marR="0" lvl="0" indent="0" algn="just" rtl="0">
              <a:lnSpc>
                <a:spcPct val="90000"/>
              </a:lnSpc>
              <a:spcBef>
                <a:spcPts val="0"/>
              </a:spcBef>
              <a:spcAft>
                <a:spcPts val="0"/>
              </a:spcAft>
              <a:buClr>
                <a:srgbClr val="000000"/>
              </a:buClr>
              <a:buSzPts val="2400"/>
              <a:buFont typeface="Arial"/>
              <a:buNone/>
            </a:pPr>
            <a:r>
              <a:rPr lang="fr-FR" sz="2400" b="1" i="1" u="none" strike="noStrike" cap="none" dirty="0">
                <a:solidFill>
                  <a:schemeClr val="lt1"/>
                </a:solidFill>
                <a:latin typeface="Avenir"/>
                <a:ea typeface="Avenir"/>
                <a:cs typeface="Avenir"/>
                <a:sym typeface="Avenir"/>
              </a:rPr>
              <a:t>2. Confidentialité :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2400"/>
              <a:buFont typeface="Arial"/>
              <a:buNone/>
            </a:pPr>
            <a:endParaRPr sz="2400" b="1" i="1" u="none" strike="noStrike" cap="none" dirty="0">
              <a:solidFill>
                <a:schemeClr val="lt1"/>
              </a:solidFill>
              <a:latin typeface="Avenir"/>
              <a:ea typeface="Avenir"/>
              <a:cs typeface="Avenir"/>
              <a:sym typeface="Avenir"/>
            </a:endParaRPr>
          </a:p>
          <a:p>
            <a:pPr marL="0" marR="0" lvl="0" indent="0" algn="just" rtl="0">
              <a:lnSpc>
                <a:spcPct val="90000"/>
              </a:lnSpc>
              <a:spcBef>
                <a:spcPts val="0"/>
              </a:spcBef>
              <a:spcAft>
                <a:spcPts val="0"/>
              </a:spcAft>
              <a:buClr>
                <a:srgbClr val="000000"/>
              </a:buClr>
              <a:buSzPts val="2400"/>
              <a:buFont typeface="Arial"/>
              <a:buNone/>
            </a:pPr>
            <a:r>
              <a:rPr lang="fr-FR" sz="2400" b="1" dirty="0">
                <a:solidFill>
                  <a:schemeClr val="lt1"/>
                </a:solidFill>
                <a:latin typeface="Avenir"/>
                <a:ea typeface="Avenir"/>
                <a:cs typeface="Avenir"/>
                <a:sym typeface="Avenir"/>
              </a:rPr>
              <a:t>Principe fondamental pour le bon déroulement de l’enquête, le respect de la vie privée et pour éviter les éventuels risques psychosociaux liés à l’enquête </a:t>
            </a:r>
            <a:endParaRPr sz="2400" b="1" u="none" strike="noStrike" cap="none" dirty="0">
              <a:solidFill>
                <a:schemeClr val="lt1"/>
              </a:solidFill>
              <a:latin typeface="Avenir"/>
              <a:ea typeface="Avenir"/>
              <a:cs typeface="Avenir"/>
              <a:sym typeface="Avenir"/>
            </a:endParaRPr>
          </a:p>
          <a:p>
            <a:pPr marL="0" marR="0" lvl="0" indent="0" algn="just" rtl="0">
              <a:lnSpc>
                <a:spcPct val="90000"/>
              </a:lnSpc>
              <a:spcBef>
                <a:spcPts val="0"/>
              </a:spcBef>
              <a:spcAft>
                <a:spcPts val="0"/>
              </a:spcAft>
              <a:buClr>
                <a:srgbClr val="000000"/>
              </a:buClr>
              <a:buSzPts val="2400"/>
              <a:buFont typeface="Arial"/>
              <a:buNone/>
            </a:pPr>
            <a:endParaRPr sz="2400" b="1" i="1" u="none" strike="noStrike" cap="none" dirty="0">
              <a:solidFill>
                <a:schemeClr val="lt1"/>
              </a:solidFill>
              <a:latin typeface="Avenir"/>
              <a:ea typeface="Avenir"/>
              <a:cs typeface="Avenir"/>
              <a:sym typeface="Avenir"/>
            </a:endParaRPr>
          </a:p>
          <a:p>
            <a:pPr marL="0" marR="0" lvl="0" indent="0" algn="just" rtl="0">
              <a:lnSpc>
                <a:spcPct val="90000"/>
              </a:lnSpc>
              <a:spcBef>
                <a:spcPts val="0"/>
              </a:spcBef>
              <a:spcAft>
                <a:spcPts val="0"/>
              </a:spcAft>
              <a:buClr>
                <a:srgbClr val="000000"/>
              </a:buClr>
              <a:buSzPts val="1600"/>
              <a:buFont typeface="Arial"/>
              <a:buNone/>
            </a:pPr>
            <a:r>
              <a:rPr lang="fr-FR" sz="2400" b="1" i="0" u="none" strike="noStrike" cap="none" dirty="0">
                <a:solidFill>
                  <a:schemeClr val="lt1"/>
                </a:solidFill>
                <a:latin typeface="Avenir"/>
                <a:ea typeface="Avenir"/>
                <a:cs typeface="Avenir"/>
                <a:sym typeface="Avenir"/>
              </a:rPr>
              <a:t>Thématique abordée et développée par la table 1</a:t>
            </a:r>
            <a:endParaRPr sz="2400" b="0" i="0" u="none" strike="noStrike" cap="none"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1600"/>
              <a:buFont typeface="Arial"/>
              <a:buNone/>
            </a:pPr>
            <a:endParaRPr sz="1600" b="1" i="0" u="none" strike="noStrike" cap="none" dirty="0">
              <a:solidFill>
                <a:schemeClr val="lt1"/>
              </a:solidFill>
              <a:latin typeface="Avenir"/>
              <a:ea typeface="Avenir"/>
              <a:cs typeface="Avenir"/>
              <a:sym typeface="Avenir"/>
            </a:endParaRPr>
          </a:p>
          <a:p>
            <a:pPr marL="0" marR="0" lvl="0" indent="0" algn="just" rtl="0">
              <a:lnSpc>
                <a:spcPct val="90000"/>
              </a:lnSpc>
              <a:spcBef>
                <a:spcPts val="0"/>
              </a:spcBef>
              <a:spcAft>
                <a:spcPts val="0"/>
              </a:spcAft>
              <a:buClr>
                <a:srgbClr val="242424"/>
              </a:buClr>
              <a:buSzPts val="2000"/>
              <a:buFont typeface="Arial"/>
              <a:buNone/>
            </a:pPr>
            <a:endParaRPr sz="2400" b="1" i="1" u="none" strike="noStrike" cap="none" dirty="0">
              <a:solidFill>
                <a:schemeClr val="lt1"/>
              </a:solidFill>
              <a:latin typeface="Avenir"/>
              <a:ea typeface="Avenir"/>
              <a:cs typeface="Avenir"/>
              <a:sym typeface="Avenir"/>
            </a:endParaRPr>
          </a:p>
          <a:p>
            <a:pPr marL="0" marR="0" lvl="0" indent="0" algn="just" rtl="0">
              <a:lnSpc>
                <a:spcPct val="90000"/>
              </a:lnSpc>
              <a:spcBef>
                <a:spcPts val="0"/>
              </a:spcBef>
              <a:spcAft>
                <a:spcPts val="0"/>
              </a:spcAft>
              <a:buClr>
                <a:srgbClr val="000000"/>
              </a:buClr>
              <a:buSzPts val="1600"/>
              <a:buFont typeface="Arial"/>
              <a:buNone/>
            </a:pPr>
            <a:endParaRPr sz="1600" b="0" i="0" u="none" strike="noStrike" cap="none" dirty="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52"/>
        <p:cNvGrpSpPr/>
        <p:nvPr/>
      </p:nvGrpSpPr>
      <p:grpSpPr>
        <a:xfrm>
          <a:off x="0" y="0"/>
          <a:ext cx="0" cy="0"/>
          <a:chOff x="0" y="0"/>
          <a:chExt cx="0" cy="0"/>
        </a:xfrm>
      </p:grpSpPr>
      <p:sp>
        <p:nvSpPr>
          <p:cNvPr id="2" name="ZoneTexte 1">
            <a:extLst>
              <a:ext uri="{FF2B5EF4-FFF2-40B4-BE49-F238E27FC236}">
                <a16:creationId xmlns:a16="http://schemas.microsoft.com/office/drawing/2014/main" id="{CCBDE96B-F07A-A4D5-8795-AC59E4AA2D22}"/>
              </a:ext>
            </a:extLst>
          </p:cNvPr>
          <p:cNvSpPr txBox="1"/>
          <p:nvPr/>
        </p:nvSpPr>
        <p:spPr>
          <a:xfrm>
            <a:off x="267341" y="216310"/>
            <a:ext cx="10281831" cy="541302"/>
          </a:xfrm>
          <a:prstGeom prst="rect">
            <a:avLst/>
          </a:prstGeom>
          <a:noFill/>
        </p:spPr>
        <p:txBody>
          <a:bodyPr wrap="square" rtlCol="0">
            <a:spAutoFit/>
          </a:bodyPr>
          <a:lstStyle/>
          <a:p>
            <a:pPr algn="just">
              <a:lnSpc>
                <a:spcPct val="90000"/>
              </a:lnSpc>
              <a:spcBef>
                <a:spcPts val="0"/>
              </a:spcBef>
              <a:spcAft>
                <a:spcPts val="0"/>
              </a:spcAft>
              <a:buClr>
                <a:srgbClr val="242424"/>
              </a:buClr>
              <a:buSzPts val="2000"/>
            </a:pPr>
            <a:r>
              <a:rPr lang="fr-FR" sz="1600" b="1" dirty="0">
                <a:latin typeface="Avenir Next" panose="020B0503020202020204" pitchFamily="34" charset="0"/>
                <a:sym typeface="Avenir"/>
              </a:rPr>
              <a:t>PRINCIPE IMPORTANT POUR LE BON DÉROULEMENT DE L’ENQUÊTE, LE RESPECT DE LA VIE PRIVÉE ET POUR ÉVITER LES RISQUES PSYCHOSOCIAUX</a:t>
            </a:r>
            <a:endParaRPr lang="fr-FR" sz="1600" dirty="0"/>
          </a:p>
        </p:txBody>
      </p:sp>
      <p:graphicFrame>
        <p:nvGraphicFramePr>
          <p:cNvPr id="155" name="Google Shape;153;p9">
            <a:extLst>
              <a:ext uri="{FF2B5EF4-FFF2-40B4-BE49-F238E27FC236}">
                <a16:creationId xmlns:a16="http://schemas.microsoft.com/office/drawing/2014/main" id="{0C8F4C6F-F3B8-42FC-31F5-5754B7EA561B}"/>
              </a:ext>
            </a:extLst>
          </p:cNvPr>
          <p:cNvGraphicFramePr/>
          <p:nvPr>
            <p:extLst>
              <p:ext uri="{D42A27DB-BD31-4B8C-83A1-F6EECF244321}">
                <p14:modId xmlns:p14="http://schemas.microsoft.com/office/powerpoint/2010/main" val="577169214"/>
              </p:ext>
            </p:extLst>
          </p:nvPr>
        </p:nvGraphicFramePr>
        <p:xfrm>
          <a:off x="646829" y="1477553"/>
          <a:ext cx="10637473" cy="4652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57"/>
        <p:cNvGrpSpPr/>
        <p:nvPr/>
      </p:nvGrpSpPr>
      <p:grpSpPr>
        <a:xfrm>
          <a:off x="0" y="0"/>
          <a:ext cx="0" cy="0"/>
          <a:chOff x="0" y="0"/>
          <a:chExt cx="0" cy="0"/>
        </a:xfrm>
      </p:grpSpPr>
      <p:sp>
        <p:nvSpPr>
          <p:cNvPr id="158" name="Google Shape;158;p10"/>
          <p:cNvSpPr txBox="1">
            <a:spLocks noGrp="1"/>
          </p:cNvSpPr>
          <p:nvPr>
            <p:ph type="subTitle" idx="1"/>
          </p:nvPr>
        </p:nvSpPr>
        <p:spPr>
          <a:xfrm>
            <a:off x="797442" y="393405"/>
            <a:ext cx="9870558" cy="6156251"/>
          </a:xfrm>
          <a:prstGeom prst="rect">
            <a:avLst/>
          </a:prstGeom>
          <a:noFill/>
          <a:ln>
            <a:solidFill>
              <a:schemeClr val="tx1"/>
            </a:solid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242424"/>
              </a:buClr>
              <a:buSzPct val="100000"/>
              <a:buNone/>
            </a:pPr>
            <a:r>
              <a:rPr lang="fr-FR" sz="2000" b="1" dirty="0">
                <a:solidFill>
                  <a:schemeClr val="bg1"/>
                </a:solidFill>
                <a:latin typeface="Avenir Next" panose="020B0503020202020204" pitchFamily="34" charset="0"/>
                <a:ea typeface="Avenir"/>
                <a:cs typeface="Avenir"/>
                <a:sym typeface="Avenir"/>
              </a:rPr>
              <a:t>POUR L’AVOCAT ENQUÊTEUR </a:t>
            </a:r>
            <a:r>
              <a:rPr lang="fr-FR" sz="2000" b="1" dirty="0">
                <a:solidFill>
                  <a:srgbClr val="DCC16D"/>
                </a:solidFill>
                <a:latin typeface="Avenir Next" panose="020B0503020202020204" pitchFamily="34" charset="0"/>
                <a:ea typeface="Avenir"/>
                <a:cs typeface="Avenir"/>
                <a:sym typeface="Avenir"/>
              </a:rPr>
              <a:t>:</a:t>
            </a:r>
            <a:endParaRPr sz="2000" b="1" dirty="0">
              <a:latin typeface="Avenir"/>
              <a:ea typeface="Avenir"/>
              <a:cs typeface="Avenir"/>
              <a:sym typeface="Avenir"/>
            </a:endParaRPr>
          </a:p>
          <a:p>
            <a:pPr marL="0" lvl="0" indent="0" algn="just" rtl="0">
              <a:lnSpc>
                <a:spcPct val="90000"/>
              </a:lnSpc>
              <a:spcBef>
                <a:spcPts val="1800"/>
              </a:spcBef>
              <a:spcAft>
                <a:spcPts val="0"/>
              </a:spcAft>
              <a:buClr>
                <a:schemeClr val="dk1"/>
              </a:buClr>
              <a:buSzPct val="100000"/>
              <a:buNone/>
            </a:pPr>
            <a:endParaRPr sz="2000" b="1" dirty="0">
              <a:latin typeface="Avenir"/>
              <a:ea typeface="Avenir"/>
              <a:cs typeface="Avenir"/>
              <a:sym typeface="Avenir"/>
            </a:endParaRPr>
          </a:p>
        </p:txBody>
      </p:sp>
      <p:graphicFrame>
        <p:nvGraphicFramePr>
          <p:cNvPr id="3" name="Diagramme 2">
            <a:extLst>
              <a:ext uri="{FF2B5EF4-FFF2-40B4-BE49-F238E27FC236}">
                <a16:creationId xmlns:a16="http://schemas.microsoft.com/office/drawing/2014/main" id="{687FCF75-7FF0-4068-9F71-F13D32761003}"/>
              </a:ext>
            </a:extLst>
          </p:cNvPr>
          <p:cNvGraphicFramePr/>
          <p:nvPr>
            <p:extLst>
              <p:ext uri="{D42A27DB-BD31-4B8C-83A1-F6EECF244321}">
                <p14:modId xmlns:p14="http://schemas.microsoft.com/office/powerpoint/2010/main" val="2066767900"/>
              </p:ext>
            </p:extLst>
          </p:nvPr>
        </p:nvGraphicFramePr>
        <p:xfrm>
          <a:off x="797442" y="719666"/>
          <a:ext cx="993938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3"/>
        <p:cNvGrpSpPr/>
        <p:nvPr/>
      </p:nvGrpSpPr>
      <p:grpSpPr>
        <a:xfrm>
          <a:off x="0" y="0"/>
          <a:ext cx="0" cy="0"/>
          <a:chOff x="0" y="0"/>
          <a:chExt cx="0" cy="0"/>
        </a:xfrm>
      </p:grpSpPr>
      <p:sp>
        <p:nvSpPr>
          <p:cNvPr id="254" name="Google Shape;254;p14"/>
          <p:cNvSpPr txBox="1">
            <a:spLocks noGrp="1"/>
          </p:cNvSpPr>
          <p:nvPr>
            <p:ph type="subTitle" idx="1"/>
          </p:nvPr>
        </p:nvSpPr>
        <p:spPr>
          <a:xfrm>
            <a:off x="413984" y="640240"/>
            <a:ext cx="9870558" cy="618289"/>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lnSpc>
                <a:spcPct val="90000"/>
              </a:lnSpc>
              <a:spcBef>
                <a:spcPts val="0"/>
              </a:spcBef>
              <a:spcAft>
                <a:spcPts val="0"/>
              </a:spcAft>
              <a:buClr>
                <a:schemeClr val="dk1"/>
              </a:buClr>
              <a:buSzPct val="90089"/>
              <a:buNone/>
            </a:pPr>
            <a:endParaRPr sz="2400" b="1" i="1">
              <a:solidFill>
                <a:schemeClr val="lt1"/>
              </a:solidFill>
              <a:latin typeface="Avenir"/>
              <a:ea typeface="Avenir"/>
              <a:cs typeface="Avenir"/>
              <a:sym typeface="Avenir"/>
            </a:endParaRPr>
          </a:p>
          <a:p>
            <a:pPr marL="0" lvl="0" indent="0" algn="just" rtl="0">
              <a:lnSpc>
                <a:spcPct val="90000"/>
              </a:lnSpc>
              <a:spcBef>
                <a:spcPts val="0"/>
              </a:spcBef>
              <a:spcAft>
                <a:spcPts val="0"/>
              </a:spcAft>
              <a:buClr>
                <a:schemeClr val="dk1"/>
              </a:buClr>
              <a:buSzPct val="90089"/>
              <a:buNone/>
            </a:pPr>
            <a:r>
              <a:rPr lang="fr-FR" sz="2400" b="1" i="1">
                <a:solidFill>
                  <a:schemeClr val="lt1"/>
                </a:solidFill>
                <a:latin typeface="Avenir"/>
                <a:ea typeface="Avenir"/>
                <a:cs typeface="Avenir"/>
                <a:sym typeface="Avenir"/>
              </a:rPr>
              <a:t>3. Respect des droits de défense et du contradictoire : </a:t>
            </a:r>
            <a:endParaRPr sz="2400" b="1" i="1">
              <a:solidFill>
                <a:schemeClr val="lt1"/>
              </a:solidFill>
              <a:latin typeface="Avenir"/>
              <a:ea typeface="Avenir"/>
              <a:cs typeface="Avenir"/>
              <a:sym typeface="Avenir"/>
            </a:endParaRPr>
          </a:p>
          <a:p>
            <a:pPr marL="0" lvl="0" indent="0" algn="just" rtl="0">
              <a:lnSpc>
                <a:spcPct val="90000"/>
              </a:lnSpc>
              <a:spcBef>
                <a:spcPts val="1000"/>
              </a:spcBef>
              <a:spcAft>
                <a:spcPts val="0"/>
              </a:spcAft>
              <a:buClr>
                <a:schemeClr val="dk1"/>
              </a:buClr>
              <a:buSzPct val="108108"/>
              <a:buNone/>
            </a:pPr>
            <a:endParaRPr sz="1700" b="1">
              <a:solidFill>
                <a:srgbClr val="000000"/>
              </a:solidFill>
              <a:latin typeface="Avenir"/>
              <a:ea typeface="Avenir"/>
              <a:cs typeface="Avenir"/>
              <a:sym typeface="Avenir"/>
            </a:endParaRPr>
          </a:p>
          <a:p>
            <a:pPr marL="0" lvl="0" indent="0" algn="just" rtl="0">
              <a:lnSpc>
                <a:spcPct val="90000"/>
              </a:lnSpc>
              <a:spcBef>
                <a:spcPts val="0"/>
              </a:spcBef>
              <a:spcAft>
                <a:spcPts val="0"/>
              </a:spcAft>
              <a:buClr>
                <a:schemeClr val="dk1"/>
              </a:buClr>
              <a:buSzPct val="108108"/>
              <a:buNone/>
            </a:pPr>
            <a:endParaRPr sz="1700" b="1">
              <a:latin typeface="Avenir"/>
              <a:ea typeface="Avenir"/>
              <a:cs typeface="Avenir"/>
              <a:sym typeface="Avenir"/>
            </a:endParaRPr>
          </a:p>
        </p:txBody>
      </p:sp>
      <p:grpSp>
        <p:nvGrpSpPr>
          <p:cNvPr id="255" name="Google Shape;255;p14"/>
          <p:cNvGrpSpPr/>
          <p:nvPr/>
        </p:nvGrpSpPr>
        <p:grpSpPr>
          <a:xfrm>
            <a:off x="906970" y="1474838"/>
            <a:ext cx="9788124" cy="4663495"/>
            <a:chOff x="2403" y="-1"/>
            <a:chExt cx="9788124" cy="4663495"/>
          </a:xfrm>
        </p:grpSpPr>
        <p:sp>
          <p:nvSpPr>
            <p:cNvPr id="256" name="Google Shape;256;p14"/>
            <p:cNvSpPr/>
            <p:nvPr/>
          </p:nvSpPr>
          <p:spPr>
            <a:xfrm rot="-5400000">
              <a:off x="-689112" y="691514"/>
              <a:ext cx="4663494" cy="3280465"/>
            </a:xfrm>
            <a:prstGeom prst="flowChartManualOperation">
              <a:avLst/>
            </a:prstGeom>
            <a:solidFill>
              <a:schemeClr val="lt2"/>
            </a:solid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4"/>
            <p:cNvSpPr txBox="1"/>
            <p:nvPr/>
          </p:nvSpPr>
          <p:spPr>
            <a:xfrm>
              <a:off x="2403" y="932698"/>
              <a:ext cx="3280465" cy="2798096"/>
            </a:xfrm>
            <a:prstGeom prst="rect">
              <a:avLst/>
            </a:prstGeom>
            <a:noFill/>
            <a:ln>
              <a:noFill/>
            </a:ln>
          </p:spPr>
          <p:txBody>
            <a:bodyPr spcFirstLastPara="1" wrap="square" lIns="107950" tIns="0" rIns="107950" bIns="0" anchor="ctr" anchorCtr="0">
              <a:noAutofit/>
            </a:bodyPr>
            <a:lstStyle/>
            <a:p>
              <a:pPr marL="0" marR="0" lvl="0" indent="0" algn="l" rtl="0">
                <a:lnSpc>
                  <a:spcPct val="90000"/>
                </a:lnSpc>
                <a:spcBef>
                  <a:spcPts val="0"/>
                </a:spcBef>
                <a:spcAft>
                  <a:spcPts val="0"/>
                </a:spcAft>
                <a:buClr>
                  <a:schemeClr val="dk1"/>
                </a:buClr>
                <a:buSzPts val="1700"/>
                <a:buFont typeface="Avenir"/>
                <a:buNone/>
              </a:pPr>
              <a:r>
                <a:rPr lang="fr-FR" sz="1700" b="1" i="0" u="none" strike="noStrike" cap="none">
                  <a:solidFill>
                    <a:schemeClr val="dk1"/>
                  </a:solidFill>
                  <a:latin typeface="Avenir"/>
                  <a:ea typeface="Avenir"/>
                  <a:cs typeface="Avenir"/>
                  <a:sym typeface="Avenir"/>
                </a:rPr>
                <a:t>Accord national interprofessionnel,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595"/>
                </a:spcBef>
                <a:spcAft>
                  <a:spcPts val="0"/>
                </a:spcAft>
                <a:buClr>
                  <a:schemeClr val="dk1"/>
                </a:buClr>
                <a:buSzPts val="1700"/>
                <a:buFont typeface="Avenir"/>
                <a:buNone/>
              </a:pPr>
              <a:r>
                <a:rPr lang="fr-FR" sz="1700" b="1" i="0" u="none" strike="noStrike" cap="none">
                  <a:solidFill>
                    <a:schemeClr val="dk1"/>
                  </a:solidFill>
                  <a:latin typeface="Avenir"/>
                  <a:ea typeface="Avenir"/>
                  <a:cs typeface="Avenir"/>
                  <a:sym typeface="Avenir"/>
                </a:rPr>
                <a:t>26 mars 2010</a:t>
              </a:r>
              <a:r>
                <a:rPr lang="fr-FR" sz="1700" b="0" i="0" u="none" strike="noStrike" cap="none">
                  <a:solidFill>
                    <a:schemeClr val="dk1"/>
                  </a:solidFill>
                  <a:latin typeface="Avenir"/>
                  <a:ea typeface="Avenir"/>
                  <a:cs typeface="Avenir"/>
                  <a:sym typeface="Avenir"/>
                </a:rPr>
                <a:t>,  </a:t>
              </a:r>
              <a:r>
                <a:rPr lang="fr-FR" sz="1700" b="1" i="0" u="none" strike="noStrike" cap="none">
                  <a:solidFill>
                    <a:schemeClr val="dk1"/>
                  </a:solidFill>
                  <a:latin typeface="Avenir"/>
                  <a:ea typeface="Avenir"/>
                  <a:cs typeface="Avenir"/>
                  <a:sym typeface="Avenir"/>
                </a:rPr>
                <a:t>Art. 4.2 :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595"/>
                </a:spcBef>
                <a:spcAft>
                  <a:spcPts val="0"/>
                </a:spcAft>
                <a:buClr>
                  <a:schemeClr val="dk1"/>
                </a:buClr>
                <a:buSzPts val="1600"/>
                <a:buFont typeface="Avenir"/>
                <a:buNone/>
              </a:pPr>
              <a:r>
                <a:rPr lang="fr-FR" sz="1600" b="0" i="0" u="none" strike="noStrike" cap="none">
                  <a:solidFill>
                    <a:schemeClr val="dk1"/>
                  </a:solidFill>
                  <a:latin typeface="Avenir"/>
                  <a:ea typeface="Avenir"/>
                  <a:cs typeface="Avenir"/>
                  <a:sym typeface="Avenir"/>
                </a:rPr>
                <a:t>« </a:t>
              </a:r>
              <a:r>
                <a:rPr lang="fr-FR" sz="1600" b="0" i="1" u="none" strike="noStrike" cap="none">
                  <a:solidFill>
                    <a:schemeClr val="dk1"/>
                  </a:solidFill>
                  <a:latin typeface="Avenir"/>
                  <a:ea typeface="Avenir"/>
                  <a:cs typeface="Avenir"/>
                  <a:sym typeface="Avenir"/>
                </a:rPr>
                <a:t>toutes les parties impliquées doivent bénéficier d’une</a:t>
              </a:r>
              <a:r>
                <a:rPr lang="fr-FR" sz="1600" b="0" i="0" u="none" strike="noStrike" cap="none">
                  <a:solidFill>
                    <a:schemeClr val="dk1"/>
                  </a:solidFill>
                  <a:latin typeface="Avenir"/>
                  <a:ea typeface="Avenir"/>
                  <a:cs typeface="Avenir"/>
                  <a:sym typeface="Avenir"/>
                </a:rPr>
                <a:t> </a:t>
              </a:r>
              <a:r>
                <a:rPr lang="fr-FR" sz="1600" b="0" i="1" u="none" strike="noStrike" cap="none">
                  <a:solidFill>
                    <a:schemeClr val="dk1"/>
                  </a:solidFill>
                  <a:latin typeface="Avenir"/>
                  <a:ea typeface="Avenir"/>
                  <a:cs typeface="Avenir"/>
                  <a:sym typeface="Avenir"/>
                </a:rPr>
                <a:t>écoute impartiale et d'un traitement </a:t>
              </a:r>
              <a:endParaRPr sz="1600" b="0" i="0" u="none" strike="noStrike" cap="none">
                <a:solidFill>
                  <a:schemeClr val="dk1"/>
                </a:solidFill>
                <a:latin typeface="Arial"/>
                <a:ea typeface="Arial"/>
                <a:cs typeface="Arial"/>
                <a:sym typeface="Arial"/>
              </a:endParaRPr>
            </a:p>
          </p:txBody>
        </p:sp>
        <p:sp>
          <p:nvSpPr>
            <p:cNvPr id="258" name="Google Shape;258;p14"/>
            <p:cNvSpPr/>
            <p:nvPr/>
          </p:nvSpPr>
          <p:spPr>
            <a:xfrm rot="-5400000">
              <a:off x="2691541" y="818337"/>
              <a:ext cx="4663494" cy="3026818"/>
            </a:xfrm>
            <a:prstGeom prst="flowChartManualOperation">
              <a:avLst/>
            </a:prstGeom>
            <a:solidFill>
              <a:schemeClr val="lt2"/>
            </a:solid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4"/>
            <p:cNvSpPr txBox="1"/>
            <p:nvPr/>
          </p:nvSpPr>
          <p:spPr>
            <a:xfrm>
              <a:off x="3509879" y="932698"/>
              <a:ext cx="3026818" cy="2798096"/>
            </a:xfrm>
            <a:prstGeom prst="rect">
              <a:avLst/>
            </a:prstGeom>
            <a:noFill/>
            <a:ln>
              <a:noFill/>
            </a:ln>
          </p:spPr>
          <p:txBody>
            <a:bodyPr spcFirstLastPara="1" wrap="square" lIns="107950" tIns="0" rIns="107950" bIns="0" anchor="ctr" anchorCtr="0">
              <a:noAutofit/>
            </a:bodyPr>
            <a:lstStyle/>
            <a:p>
              <a:pPr marL="0" marR="0" lvl="0" indent="0" algn="just" rtl="0">
                <a:lnSpc>
                  <a:spcPct val="90000"/>
                </a:lnSpc>
                <a:spcBef>
                  <a:spcPts val="0"/>
                </a:spcBef>
                <a:spcAft>
                  <a:spcPts val="0"/>
                </a:spcAft>
                <a:buClr>
                  <a:schemeClr val="dk1"/>
                </a:buClr>
                <a:buSzPts val="1700"/>
                <a:buFont typeface="Avenir"/>
                <a:buNone/>
              </a:pPr>
              <a:r>
                <a:rPr lang="fr-FR" sz="1700" b="1" i="0" u="none" strike="noStrike" cap="none">
                  <a:solidFill>
                    <a:schemeClr val="dk1"/>
                  </a:solidFill>
                  <a:latin typeface="Avenir"/>
                  <a:ea typeface="Avenir"/>
                  <a:cs typeface="Avenir"/>
                  <a:sym typeface="Avenir"/>
                </a:rPr>
                <a:t>Article 5.1 RIN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595"/>
                </a:spcBef>
                <a:spcAft>
                  <a:spcPts val="0"/>
                </a:spcAft>
                <a:buClr>
                  <a:schemeClr val="dk1"/>
                </a:buClr>
                <a:buSzPts val="1600"/>
                <a:buFont typeface="Avenir"/>
                <a:buNone/>
              </a:pPr>
              <a:r>
                <a:rPr lang="fr-FR" sz="1600" b="0" i="0" u="none" strike="noStrike" cap="none">
                  <a:solidFill>
                    <a:schemeClr val="dk1"/>
                  </a:solidFill>
                  <a:latin typeface="Avenir"/>
                  <a:ea typeface="Avenir"/>
                  <a:cs typeface="Avenir"/>
                  <a:sym typeface="Avenir"/>
                </a:rPr>
                <a:t>L’avocat se conforme aux exigences du procès équitable. Il se comporte loyalement à l’égard de la partie adverse. Il respecte les droits de la défense et le principe du contradictoire. </a:t>
              </a:r>
              <a:endParaRPr sz="1600" b="0" i="0" u="none" strike="noStrike" cap="none">
                <a:solidFill>
                  <a:schemeClr val="dk1"/>
                </a:solidFill>
                <a:latin typeface="Avenir"/>
                <a:ea typeface="Avenir"/>
                <a:cs typeface="Avenir"/>
                <a:sym typeface="Avenir"/>
              </a:endParaRPr>
            </a:p>
          </p:txBody>
        </p:sp>
        <p:sp>
          <p:nvSpPr>
            <p:cNvPr id="260" name="Google Shape;260;p14"/>
            <p:cNvSpPr/>
            <p:nvPr/>
          </p:nvSpPr>
          <p:spPr>
            <a:xfrm rot="-5400000">
              <a:off x="5945370" y="818337"/>
              <a:ext cx="4663494" cy="3026818"/>
            </a:xfrm>
            <a:prstGeom prst="flowChartManualOperation">
              <a:avLst/>
            </a:prstGeom>
            <a:solidFill>
              <a:schemeClr val="lt2"/>
            </a:solid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4"/>
            <p:cNvSpPr txBox="1"/>
            <p:nvPr/>
          </p:nvSpPr>
          <p:spPr>
            <a:xfrm>
              <a:off x="6763708" y="932698"/>
              <a:ext cx="3026818" cy="2798096"/>
            </a:xfrm>
            <a:prstGeom prst="rect">
              <a:avLst/>
            </a:prstGeom>
            <a:noFill/>
            <a:ln>
              <a:noFill/>
            </a:ln>
          </p:spPr>
          <p:txBody>
            <a:bodyPr spcFirstLastPara="1" wrap="square" lIns="107950" tIns="0" rIns="107950" bIns="0" anchor="ctr" anchorCtr="0">
              <a:noAutofit/>
            </a:bodyPr>
            <a:lstStyle/>
            <a:p>
              <a:pPr marL="0" marR="0" lvl="0" indent="0" algn="just" rtl="0">
                <a:lnSpc>
                  <a:spcPct val="90000"/>
                </a:lnSpc>
                <a:spcBef>
                  <a:spcPts val="0"/>
                </a:spcBef>
                <a:spcAft>
                  <a:spcPts val="0"/>
                </a:spcAft>
                <a:buClr>
                  <a:schemeClr val="dk1"/>
                </a:buClr>
                <a:buSzPts val="1700"/>
                <a:buFont typeface="Avenir"/>
                <a:buNone/>
              </a:pPr>
              <a:r>
                <a:rPr lang="fr-FR" sz="1700" b="1" i="0" u="none" strike="noStrike" cap="none">
                  <a:solidFill>
                    <a:schemeClr val="dk1"/>
                  </a:solidFill>
                  <a:latin typeface="Avenir"/>
                  <a:ea typeface="Avenir"/>
                  <a:cs typeface="Avenir"/>
                  <a:sym typeface="Avenir"/>
                </a:rPr>
                <a:t>Obligation d’une enquête équilibrée</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595"/>
                </a:spcBef>
                <a:spcAft>
                  <a:spcPts val="0"/>
                </a:spcAft>
                <a:buClr>
                  <a:schemeClr val="dk1"/>
                </a:buClr>
                <a:buSzPts val="1700"/>
                <a:buFont typeface="Avenir"/>
                <a:buNone/>
              </a:pPr>
              <a:r>
                <a:rPr lang="fr-FR" sz="1700" b="1" i="0" u="none" strike="noStrike" cap="none">
                  <a:solidFill>
                    <a:schemeClr val="dk1"/>
                  </a:solidFill>
                  <a:latin typeface="Avenir"/>
                  <a:ea typeface="Avenir"/>
                  <a:cs typeface="Avenir"/>
                  <a:sym typeface="Avenir"/>
                </a:rPr>
                <a:t> </a:t>
              </a:r>
              <a:r>
                <a:rPr lang="fr-FR" sz="1800" b="0" i="0" u="none" strike="noStrike" cap="none">
                  <a:solidFill>
                    <a:schemeClr val="dk1"/>
                  </a:solidFill>
                  <a:latin typeface="Avenir"/>
                  <a:ea typeface="Avenir"/>
                  <a:cs typeface="Avenir"/>
                  <a:sym typeface="Avenir"/>
                </a:rPr>
                <a:t>Auditions</a:t>
              </a:r>
              <a:r>
                <a:rPr lang="fr-FR" sz="1800" b="1" i="0" u="none" strike="noStrike" cap="none">
                  <a:solidFill>
                    <a:schemeClr val="dk1"/>
                  </a:solidFill>
                  <a:latin typeface="Avenir"/>
                  <a:ea typeface="Avenir"/>
                  <a:cs typeface="Avenir"/>
                  <a:sym typeface="Avenir"/>
                </a:rPr>
                <a:t> </a:t>
              </a:r>
              <a:r>
                <a:rPr lang="fr-FR" sz="1800" b="0" i="0" u="none" strike="noStrike" cap="none">
                  <a:solidFill>
                    <a:schemeClr val="dk1"/>
                  </a:solidFill>
                  <a:latin typeface="Avenir"/>
                  <a:ea typeface="Avenir"/>
                  <a:cs typeface="Avenir"/>
                  <a:sym typeface="Avenir"/>
                </a:rPr>
                <a:t>de témoignages à charge et à décharge/ auditions des personnes concernées et témoins évoqués par le signalement, la/ le présumé-e victime et la/ le mis-e en cause. </a:t>
              </a:r>
              <a:endParaRPr sz="1800" b="0" i="0" u="none" strike="noStrike" cap="none">
                <a:solidFill>
                  <a:schemeClr val="dk1"/>
                </a:solidFill>
                <a:latin typeface="Avenir"/>
                <a:ea typeface="Avenir"/>
                <a:cs typeface="Avenir"/>
                <a:sym typeface="Aveni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5"/>
        <p:cNvGrpSpPr/>
        <p:nvPr/>
      </p:nvGrpSpPr>
      <p:grpSpPr>
        <a:xfrm>
          <a:off x="0" y="0"/>
          <a:ext cx="0" cy="0"/>
          <a:chOff x="0" y="0"/>
          <a:chExt cx="0" cy="0"/>
        </a:xfrm>
      </p:grpSpPr>
      <p:sp>
        <p:nvSpPr>
          <p:cNvPr id="266" name="Google Shape;266;p15"/>
          <p:cNvSpPr txBox="1"/>
          <p:nvPr/>
        </p:nvSpPr>
        <p:spPr>
          <a:xfrm>
            <a:off x="521107" y="327722"/>
            <a:ext cx="10522050" cy="12618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Avenir"/>
              <a:ea typeface="Avenir"/>
              <a:cs typeface="Avenir"/>
              <a:sym typeface="Avenir"/>
            </a:endParaRPr>
          </a:p>
          <a:p>
            <a:pPr marL="0" marR="0" lvl="0" indent="0" algn="just" rtl="0">
              <a:lnSpc>
                <a:spcPct val="100000"/>
              </a:lnSpc>
              <a:spcBef>
                <a:spcPts val="0"/>
              </a:spcBef>
              <a:spcAft>
                <a:spcPts val="0"/>
              </a:spcAft>
              <a:buClr>
                <a:srgbClr val="000000"/>
              </a:buClr>
              <a:buSzPts val="2000"/>
              <a:buFont typeface="Arial"/>
              <a:buNone/>
            </a:pPr>
            <a:r>
              <a:rPr lang="fr-FR" sz="2000" b="1" i="0" u="none" strike="noStrike" cap="none">
                <a:solidFill>
                  <a:schemeClr val="lt1"/>
                </a:solidFill>
                <a:latin typeface="Avenir"/>
                <a:ea typeface="Avenir"/>
                <a:cs typeface="Avenir"/>
                <a:sym typeface="Avenir"/>
              </a:rPr>
              <a:t>Cette exigence n’est pas absolue </a:t>
            </a:r>
            <a:r>
              <a:rPr lang="fr-FR" sz="1800" b="1" i="0" u="none" strike="noStrike" cap="none">
                <a:solidFill>
                  <a:schemeClr val="lt1"/>
                </a:solidFill>
                <a:latin typeface="Avenir"/>
                <a:ea typeface="Avenir"/>
                <a:cs typeface="Avenir"/>
                <a:sym typeface="Avenir"/>
              </a:rPr>
              <a:t>: Pas d’obligation d’écouter tout le service ou un nombre minimum/ Pas d’obligation d’entendre le mis en cause.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15"/>
          <p:cNvSpPr txBox="1"/>
          <p:nvPr/>
        </p:nvSpPr>
        <p:spPr>
          <a:xfrm>
            <a:off x="304296" y="5545393"/>
            <a:ext cx="108762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a:solidFill>
                  <a:schemeClr val="lt1"/>
                </a:solidFill>
                <a:latin typeface="Avenir"/>
                <a:ea typeface="Avenir"/>
                <a:cs typeface="Avenir"/>
                <a:sym typeface="Avenir"/>
              </a:rPr>
              <a:t>Il faut tout de même objectiver une telle démarche : </a:t>
            </a:r>
            <a:r>
              <a:rPr lang="fr-FR" sz="2000" b="0" i="0" u="none" strike="noStrike" cap="none">
                <a:solidFill>
                  <a:schemeClr val="lt1"/>
                </a:solidFill>
                <a:latin typeface="Avenir"/>
                <a:ea typeface="Avenir"/>
                <a:cs typeface="Avenir"/>
                <a:sym typeface="Avenir"/>
              </a:rPr>
              <a:t>Risque de pression par exemple ou si des circonstances peuvent justifier le fait de ne pas écouter la/ le mis-e en cause.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68" name="Google Shape;268;p15"/>
          <p:cNvGrpSpPr/>
          <p:nvPr/>
        </p:nvGrpSpPr>
        <p:grpSpPr>
          <a:xfrm>
            <a:off x="590964" y="1538999"/>
            <a:ext cx="10452193" cy="3780001"/>
            <a:chOff x="0" y="56786"/>
            <a:chExt cx="10452193" cy="3780001"/>
          </a:xfrm>
        </p:grpSpPr>
        <p:sp>
          <p:nvSpPr>
            <p:cNvPr id="269" name="Google Shape;269;p15"/>
            <p:cNvSpPr/>
            <p:nvPr/>
          </p:nvSpPr>
          <p:spPr>
            <a:xfrm>
              <a:off x="0" y="56786"/>
              <a:ext cx="10452193" cy="912600"/>
            </a:xfrm>
            <a:prstGeom prst="roundRect">
              <a:avLst>
                <a:gd name="adj" fmla="val 16667"/>
              </a:avLst>
            </a:prstGeom>
            <a:solidFill>
              <a:schemeClr val="dk1"/>
            </a:solid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5"/>
            <p:cNvSpPr txBox="1"/>
            <p:nvPr/>
          </p:nvSpPr>
          <p:spPr>
            <a:xfrm>
              <a:off x="44549" y="101335"/>
              <a:ext cx="10363095" cy="82350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venir"/>
                <a:buNone/>
              </a:pPr>
              <a:r>
                <a:rPr lang="fr-FR" sz="1500" b="0" i="0" u="none" strike="noStrike" cap="none">
                  <a:solidFill>
                    <a:schemeClr val="lt1"/>
                  </a:solidFill>
                  <a:latin typeface="Avenir"/>
                  <a:ea typeface="Avenir"/>
                  <a:cs typeface="Avenir"/>
                  <a:sym typeface="Avenir"/>
                </a:rPr>
                <a:t>Ni le principe de loyauté (</a:t>
              </a:r>
              <a:r>
                <a:rPr lang="fr-FR" sz="1500" b="1" i="0" u="none" strike="noStrike" cap="none">
                  <a:solidFill>
                    <a:schemeClr val="lt1"/>
                  </a:solidFill>
                  <a:latin typeface="Avenir"/>
                  <a:ea typeface="Avenir"/>
                  <a:cs typeface="Avenir"/>
                  <a:sym typeface="Avenir"/>
                </a:rPr>
                <a:t>Cass. soc., 17 mars 2021, n°18-25.597</a:t>
              </a:r>
              <a:r>
                <a:rPr lang="fr-FR" sz="1500" b="0" i="0" u="none" strike="noStrike" cap="none">
                  <a:solidFill>
                    <a:schemeClr val="lt1"/>
                  </a:solidFill>
                  <a:latin typeface="Avenir"/>
                  <a:ea typeface="Avenir"/>
                  <a:cs typeface="Avenir"/>
                  <a:sym typeface="Avenir"/>
                </a:rPr>
                <a:t>), ni le respect des droits de la défense et du  principe de la contradiction (</a:t>
              </a:r>
              <a:r>
                <a:rPr lang="fr-FR" sz="1500" b="1" i="0" u="none" strike="noStrike" cap="none">
                  <a:solidFill>
                    <a:schemeClr val="lt1"/>
                  </a:solidFill>
                  <a:latin typeface="Avenir"/>
                  <a:ea typeface="Avenir"/>
                  <a:cs typeface="Avenir"/>
                  <a:sym typeface="Avenir"/>
                </a:rPr>
                <a:t>Cass. soc., 29 juin 2022, n°20-22.220</a:t>
              </a:r>
              <a:r>
                <a:rPr lang="fr-FR" sz="1500" b="0" i="0" u="none" strike="noStrike" cap="none">
                  <a:solidFill>
                    <a:schemeClr val="lt1"/>
                  </a:solidFill>
                  <a:latin typeface="Avenir"/>
                  <a:ea typeface="Avenir"/>
                  <a:cs typeface="Avenir"/>
                  <a:sym typeface="Avenir"/>
                </a:rPr>
                <a:t> ; </a:t>
              </a:r>
              <a:r>
                <a:rPr lang="fr-FR" sz="1500" b="1" i="0" u="none" strike="noStrike" cap="none">
                  <a:solidFill>
                    <a:schemeClr val="lt1"/>
                  </a:solidFill>
                  <a:latin typeface="Avenir"/>
                  <a:ea typeface="Avenir"/>
                  <a:cs typeface="Avenir"/>
                  <a:sym typeface="Avenir"/>
                </a:rPr>
                <a:t>Cass. soc., 19 avr. 2023, n°21- 19.678</a:t>
              </a:r>
              <a:r>
                <a:rPr lang="fr-FR" sz="1500" b="0" i="0" u="none" strike="noStrike" cap="none">
                  <a:solidFill>
                    <a:schemeClr val="lt1"/>
                  </a:solidFill>
                  <a:latin typeface="Avenir"/>
                  <a:ea typeface="Avenir"/>
                  <a:cs typeface="Avenir"/>
                  <a:sym typeface="Avenir"/>
                </a:rPr>
                <a:t> ) n’imposent que le mis en cause soit entendu au cours de l’enquête </a:t>
              </a:r>
              <a:r>
                <a:rPr lang="fr-FR" sz="1500" b="1" i="0" u="none" strike="noStrike" cap="none">
                  <a:solidFill>
                    <a:schemeClr val="lt1"/>
                  </a:solidFill>
                  <a:latin typeface="Avenir"/>
                  <a:ea typeface="Avenir"/>
                  <a:cs typeface="Avenir"/>
                  <a:sym typeface="Avenir"/>
                </a:rPr>
                <a:t>(Cass. soc., 12 juin 2024, n° 23-13.975) </a:t>
              </a:r>
              <a:r>
                <a:rPr lang="fr-FR" sz="1500" b="0" i="0" u="none" strike="noStrike" cap="none">
                  <a:solidFill>
                    <a:schemeClr val="lt1"/>
                  </a:solidFill>
                  <a:latin typeface="Avenir"/>
                  <a:ea typeface="Avenir"/>
                  <a:cs typeface="Avenir"/>
                  <a:sym typeface="Avenir"/>
                </a:rPr>
                <a:t>.</a:t>
              </a:r>
              <a:endParaRPr sz="1500" b="0" i="0" u="none" strike="noStrike" cap="none">
                <a:solidFill>
                  <a:schemeClr val="lt1"/>
                </a:solidFill>
                <a:latin typeface="Avenir"/>
                <a:ea typeface="Avenir"/>
                <a:cs typeface="Avenir"/>
                <a:sym typeface="Avenir"/>
              </a:endParaRPr>
            </a:p>
          </p:txBody>
        </p:sp>
        <p:sp>
          <p:nvSpPr>
            <p:cNvPr id="271" name="Google Shape;271;p15"/>
            <p:cNvSpPr/>
            <p:nvPr/>
          </p:nvSpPr>
          <p:spPr>
            <a:xfrm>
              <a:off x="0" y="1012586"/>
              <a:ext cx="10452193" cy="912600"/>
            </a:xfrm>
            <a:prstGeom prst="roundRect">
              <a:avLst>
                <a:gd name="adj" fmla="val 16667"/>
              </a:avLst>
            </a:prstGeom>
            <a:solidFill>
              <a:schemeClr val="dk1"/>
            </a:solid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5"/>
            <p:cNvSpPr txBox="1"/>
            <p:nvPr/>
          </p:nvSpPr>
          <p:spPr>
            <a:xfrm>
              <a:off x="44549" y="1057135"/>
              <a:ext cx="10363095" cy="82350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venir"/>
                <a:buNone/>
              </a:pPr>
              <a:r>
                <a:rPr lang="fr-FR" sz="1500" b="0" i="0" u="none" strike="noStrike" cap="none">
                  <a:solidFill>
                    <a:schemeClr val="lt1"/>
                  </a:solidFill>
                  <a:latin typeface="Avenir"/>
                  <a:ea typeface="Avenir"/>
                  <a:cs typeface="Avenir"/>
                  <a:sym typeface="Avenir"/>
                </a:rPr>
                <a:t>La confrontation avec les salariés qui ont mis en cause n’est pas imposée (</a:t>
              </a:r>
              <a:r>
                <a:rPr lang="fr-FR" sz="1500" b="1" i="0" u="none" strike="noStrike" cap="none">
                  <a:solidFill>
                    <a:schemeClr val="lt1"/>
                  </a:solidFill>
                  <a:latin typeface="Avenir"/>
                  <a:ea typeface="Avenir"/>
                  <a:cs typeface="Avenir"/>
                  <a:sym typeface="Avenir"/>
                </a:rPr>
                <a:t>Cass. soc., 29 juin 2022, n°20-22.220</a:t>
              </a:r>
              <a:r>
                <a:rPr lang="fr-FR" sz="1500" b="0" i="0" u="none" strike="noStrike" cap="none">
                  <a:solidFill>
                    <a:schemeClr val="lt1"/>
                  </a:solidFill>
                  <a:latin typeface="Avenir"/>
                  <a:ea typeface="Avenir"/>
                  <a:cs typeface="Avenir"/>
                  <a:sym typeface="Avenir"/>
                </a:rPr>
                <a:t>) et même à éviter au regard des risques psycho-sociaux qui peuvent en découler.</a:t>
              </a:r>
              <a:endParaRPr sz="1500" b="0" i="0" u="none" strike="noStrike" cap="none">
                <a:solidFill>
                  <a:schemeClr val="lt1"/>
                </a:solidFill>
                <a:latin typeface="Avenir"/>
                <a:ea typeface="Avenir"/>
                <a:cs typeface="Avenir"/>
                <a:sym typeface="Avenir"/>
              </a:endParaRPr>
            </a:p>
          </p:txBody>
        </p:sp>
        <p:sp>
          <p:nvSpPr>
            <p:cNvPr id="273" name="Google Shape;273;p15"/>
            <p:cNvSpPr/>
            <p:nvPr/>
          </p:nvSpPr>
          <p:spPr>
            <a:xfrm>
              <a:off x="0" y="1968386"/>
              <a:ext cx="10452193" cy="912600"/>
            </a:xfrm>
            <a:prstGeom prst="roundRect">
              <a:avLst>
                <a:gd name="adj" fmla="val 16667"/>
              </a:avLst>
            </a:prstGeom>
            <a:solidFill>
              <a:schemeClr val="dk1"/>
            </a:solid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5"/>
            <p:cNvSpPr txBox="1"/>
            <p:nvPr/>
          </p:nvSpPr>
          <p:spPr>
            <a:xfrm>
              <a:off x="44549" y="2012935"/>
              <a:ext cx="10363095" cy="82350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venir"/>
                <a:buNone/>
              </a:pPr>
              <a:r>
                <a:rPr lang="fr-FR" sz="1500" b="0" i="0" u="none" strike="noStrike" cap="none">
                  <a:solidFill>
                    <a:schemeClr val="lt1"/>
                  </a:solidFill>
                  <a:latin typeface="Avenir"/>
                  <a:ea typeface="Avenir"/>
                  <a:cs typeface="Avenir"/>
                  <a:sym typeface="Avenir"/>
                </a:rPr>
                <a:t>S’il est entendu, la /le mis-e en cause ne peut exiger le respect des garanties procédurales du droit disciplinaire pour la tenue de cet entretien (</a:t>
              </a:r>
              <a:r>
                <a:rPr lang="fr-FR" sz="1500" b="1" i="0" u="none" strike="noStrike" cap="none">
                  <a:solidFill>
                    <a:schemeClr val="lt1"/>
                  </a:solidFill>
                  <a:latin typeface="Avenir"/>
                  <a:ea typeface="Avenir"/>
                  <a:cs typeface="Avenir"/>
                  <a:sym typeface="Avenir"/>
                </a:rPr>
                <a:t>Cass. soc., 22 mars 2016, n°15-10.503</a:t>
              </a:r>
              <a:r>
                <a:rPr lang="fr-FR" sz="1500" b="0" i="0" u="none" strike="noStrike" cap="none">
                  <a:solidFill>
                    <a:schemeClr val="lt1"/>
                  </a:solidFill>
                  <a:latin typeface="Avenir"/>
                  <a:ea typeface="Avenir"/>
                  <a:cs typeface="Avenir"/>
                  <a:sym typeface="Avenir"/>
                </a:rPr>
                <a:t> ; </a:t>
              </a:r>
              <a:r>
                <a:rPr lang="fr-FR" sz="1500" b="1" i="0" u="none" strike="noStrike" cap="none">
                  <a:solidFill>
                    <a:schemeClr val="lt1"/>
                  </a:solidFill>
                  <a:latin typeface="Avenir"/>
                  <a:ea typeface="Avenir"/>
                  <a:cs typeface="Avenir"/>
                  <a:sym typeface="Avenir"/>
                </a:rPr>
                <a:t>CE, 4e et 1re ch., 10 oct. 2018, n°400956</a:t>
              </a:r>
              <a:r>
                <a:rPr lang="fr-FR" sz="1500" b="0" i="0" u="none" strike="noStrike" cap="none">
                  <a:solidFill>
                    <a:schemeClr val="lt1"/>
                  </a:solidFill>
                  <a:latin typeface="Avenir"/>
                  <a:ea typeface="Avenir"/>
                  <a:cs typeface="Avenir"/>
                  <a:sym typeface="Avenir"/>
                </a:rPr>
                <a:t>). </a:t>
              </a:r>
              <a:endParaRPr sz="1500" b="0" i="0" u="none" strike="noStrike" cap="none">
                <a:solidFill>
                  <a:schemeClr val="lt1"/>
                </a:solidFill>
                <a:latin typeface="Avenir"/>
                <a:ea typeface="Avenir"/>
                <a:cs typeface="Avenir"/>
                <a:sym typeface="Avenir"/>
              </a:endParaRPr>
            </a:p>
          </p:txBody>
        </p:sp>
        <p:sp>
          <p:nvSpPr>
            <p:cNvPr id="275" name="Google Shape;275;p15"/>
            <p:cNvSpPr/>
            <p:nvPr/>
          </p:nvSpPr>
          <p:spPr>
            <a:xfrm>
              <a:off x="0" y="2924187"/>
              <a:ext cx="10452193" cy="912600"/>
            </a:xfrm>
            <a:prstGeom prst="roundRect">
              <a:avLst>
                <a:gd name="adj" fmla="val 16667"/>
              </a:avLst>
            </a:prstGeom>
            <a:solidFill>
              <a:schemeClr val="dk1"/>
            </a:solid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5"/>
            <p:cNvSpPr txBox="1"/>
            <p:nvPr/>
          </p:nvSpPr>
          <p:spPr>
            <a:xfrm>
              <a:off x="44549" y="2968736"/>
              <a:ext cx="10363095" cy="82350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venir"/>
                <a:buNone/>
              </a:pPr>
              <a:r>
                <a:rPr lang="fr-FR" sz="1500" b="0" i="0" u="none" strike="noStrike" cap="none">
                  <a:solidFill>
                    <a:schemeClr val="lt1"/>
                  </a:solidFill>
                  <a:latin typeface="Avenir"/>
                  <a:ea typeface="Avenir"/>
                  <a:cs typeface="Avenir"/>
                  <a:sym typeface="Avenir"/>
                </a:rPr>
                <a:t>Bien que recevable, l’enquête non contradictoire se verra dotée d’une valeur probante plus limitée. (</a:t>
              </a:r>
              <a:r>
                <a:rPr lang="fr-FR" sz="1500" b="1" i="0" u="none" strike="noStrike" cap="none">
                  <a:solidFill>
                    <a:schemeClr val="lt1"/>
                  </a:solidFill>
                  <a:latin typeface="Avenir"/>
                  <a:ea typeface="Avenir"/>
                  <a:cs typeface="Avenir"/>
                  <a:sym typeface="Avenir"/>
                </a:rPr>
                <a:t>Cass. ch. mixte, 28 sept. 2012, n°11-18.710). </a:t>
              </a:r>
              <a:r>
                <a:rPr lang="fr-FR" sz="1500" b="0" i="0" u="none" strike="noStrike" cap="none">
                  <a:solidFill>
                    <a:schemeClr val="lt1"/>
                  </a:solidFill>
                  <a:latin typeface="Avenir"/>
                  <a:ea typeface="Avenir"/>
                  <a:cs typeface="Avenir"/>
                  <a:sym typeface="Avenir"/>
                </a:rPr>
                <a:t>Un tel choix doit être justifié.</a:t>
              </a:r>
              <a:endParaRPr sz="1500" b="0" i="0" u="none" strike="noStrike" cap="none">
                <a:solidFill>
                  <a:schemeClr val="lt1"/>
                </a:solidFill>
                <a:latin typeface="Avenir"/>
                <a:ea typeface="Avenir"/>
                <a:cs typeface="Avenir"/>
                <a:sym typeface="Aveni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0"/>
        <p:cNvGrpSpPr/>
        <p:nvPr/>
      </p:nvGrpSpPr>
      <p:grpSpPr>
        <a:xfrm>
          <a:off x="0" y="0"/>
          <a:ext cx="0" cy="0"/>
          <a:chOff x="0" y="0"/>
          <a:chExt cx="0" cy="0"/>
        </a:xfrm>
      </p:grpSpPr>
      <p:sp>
        <p:nvSpPr>
          <p:cNvPr id="281" name="Google Shape;281;p16"/>
          <p:cNvSpPr txBox="1"/>
          <p:nvPr/>
        </p:nvSpPr>
        <p:spPr>
          <a:xfrm>
            <a:off x="540773" y="255922"/>
            <a:ext cx="10029000" cy="23340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2400"/>
              <a:buFont typeface="Arial"/>
              <a:buNone/>
            </a:pPr>
            <a:endParaRPr sz="2400" b="1" i="1" u="none" strike="noStrike" cap="none" dirty="0">
              <a:solidFill>
                <a:schemeClr val="lt1"/>
              </a:solidFill>
              <a:latin typeface="Avenir"/>
              <a:ea typeface="Avenir"/>
              <a:cs typeface="Avenir"/>
              <a:sym typeface="Avenir"/>
            </a:endParaRPr>
          </a:p>
          <a:p>
            <a:pPr marL="0" marR="0" lvl="0" indent="0" algn="just" rtl="0">
              <a:lnSpc>
                <a:spcPct val="107000"/>
              </a:lnSpc>
              <a:spcBef>
                <a:spcPts val="0"/>
              </a:spcBef>
              <a:spcAft>
                <a:spcPts val="0"/>
              </a:spcAft>
              <a:buClr>
                <a:srgbClr val="000000"/>
              </a:buClr>
              <a:buSzPts val="2800"/>
              <a:buFont typeface="Arial"/>
              <a:buNone/>
            </a:pPr>
            <a:r>
              <a:rPr lang="fr-FR" sz="2800" b="1" i="1" dirty="0">
                <a:solidFill>
                  <a:schemeClr val="lt1"/>
                </a:solidFill>
                <a:latin typeface="Avenir"/>
                <a:ea typeface="Avenir"/>
                <a:cs typeface="Avenir"/>
                <a:sym typeface="Avenir"/>
              </a:rPr>
              <a:t>4</a:t>
            </a:r>
            <a:r>
              <a:rPr lang="fr-FR" sz="2800" b="1" i="1" u="none" strike="noStrike" cap="none" dirty="0">
                <a:solidFill>
                  <a:schemeClr val="lt1"/>
                </a:solidFill>
                <a:latin typeface="Avenir"/>
                <a:ea typeface="Avenir"/>
                <a:cs typeface="Avenir"/>
                <a:sym typeface="Avenir"/>
              </a:rPr>
              <a:t>. La délicatesse</a:t>
            </a:r>
            <a:r>
              <a:rPr lang="fr-FR" sz="2800" b="1" i="1" dirty="0">
                <a:solidFill>
                  <a:schemeClr val="lt1"/>
                </a:solidFill>
                <a:latin typeface="Avenir"/>
                <a:ea typeface="Avenir"/>
                <a:cs typeface="Avenir"/>
                <a:sym typeface="Avenir"/>
              </a:rPr>
              <a:t>, la prudence et la modération</a:t>
            </a:r>
            <a:r>
              <a:rPr lang="fr-FR" sz="2800" b="1" i="1" u="none" strike="noStrike" cap="none" dirty="0">
                <a:solidFill>
                  <a:schemeClr val="lt1"/>
                </a:solidFill>
                <a:latin typeface="Avenir"/>
                <a:ea typeface="Avenir"/>
                <a:cs typeface="Avenir"/>
                <a:sym typeface="Avenir"/>
              </a:rPr>
              <a:t> :</a:t>
            </a:r>
            <a:endParaRPr sz="2800" b="1" i="1" u="none" strike="noStrike" cap="none" dirty="0">
              <a:solidFill>
                <a:schemeClr val="lt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lt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800"/>
              <a:buFont typeface="Arial"/>
              <a:buNone/>
            </a:pPr>
            <a:r>
              <a:rPr lang="fr-FR" sz="1800" b="1" i="0" u="none" strike="noStrike" cap="none" dirty="0">
                <a:solidFill>
                  <a:schemeClr val="lt1"/>
                </a:solidFill>
                <a:latin typeface="Avenir"/>
                <a:ea typeface="Avenir"/>
                <a:cs typeface="Avenir"/>
                <a:sym typeface="Avenir"/>
              </a:rPr>
              <a:t>L’enquête est recevable si menée loyalement et licitement (Cass. soc., 29 juin 2022, n° 21‑11 437).</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1" u="none" strike="noStrike" cap="none" dirty="0">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grpSp>
        <p:nvGrpSpPr>
          <p:cNvPr id="282" name="Google Shape;282;p16"/>
          <p:cNvGrpSpPr/>
          <p:nvPr/>
        </p:nvGrpSpPr>
        <p:grpSpPr>
          <a:xfrm>
            <a:off x="774854" y="2058003"/>
            <a:ext cx="9845875" cy="3553154"/>
            <a:chOff x="234081" y="3060"/>
            <a:chExt cx="9845875" cy="3553154"/>
          </a:xfrm>
        </p:grpSpPr>
        <p:sp>
          <p:nvSpPr>
            <p:cNvPr id="283" name="Google Shape;283;p16"/>
            <p:cNvSpPr/>
            <p:nvPr/>
          </p:nvSpPr>
          <p:spPr>
            <a:xfrm>
              <a:off x="5017014" y="957022"/>
              <a:ext cx="2679249" cy="732926"/>
            </a:xfrm>
            <a:custGeom>
              <a:avLst/>
              <a:gdLst/>
              <a:ahLst/>
              <a:cxnLst/>
              <a:rect l="l" t="t" r="r" b="b"/>
              <a:pathLst>
                <a:path w="120000" h="120000" extrusionOk="0">
                  <a:moveTo>
                    <a:pt x="0" y="0"/>
                  </a:moveTo>
                  <a:lnTo>
                    <a:pt x="0" y="81776"/>
                  </a:lnTo>
                  <a:lnTo>
                    <a:pt x="120000" y="81776"/>
                  </a:lnTo>
                  <a:lnTo>
                    <a:pt x="120000" y="120000"/>
                  </a:ln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16"/>
            <p:cNvSpPr/>
            <p:nvPr/>
          </p:nvSpPr>
          <p:spPr>
            <a:xfrm>
              <a:off x="2633321" y="957022"/>
              <a:ext cx="2383693" cy="732926"/>
            </a:xfrm>
            <a:custGeom>
              <a:avLst/>
              <a:gdLst/>
              <a:ahLst/>
              <a:cxnLst/>
              <a:rect l="l" t="t" r="r" b="b"/>
              <a:pathLst>
                <a:path w="120000" h="120000" extrusionOk="0">
                  <a:moveTo>
                    <a:pt x="120000" y="0"/>
                  </a:moveTo>
                  <a:lnTo>
                    <a:pt x="120000" y="81776"/>
                  </a:lnTo>
                  <a:lnTo>
                    <a:pt x="0" y="81776"/>
                  </a:lnTo>
                  <a:lnTo>
                    <a:pt x="0" y="120000"/>
                  </a:ln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16"/>
            <p:cNvSpPr/>
            <p:nvPr/>
          </p:nvSpPr>
          <p:spPr>
            <a:xfrm>
              <a:off x="2277310" y="3060"/>
              <a:ext cx="5479407" cy="953961"/>
            </a:xfrm>
            <a:prstGeom prst="roundRect">
              <a:avLst>
                <a:gd name="adj" fmla="val 10000"/>
              </a:avLst>
            </a:prstGeom>
            <a:solidFill>
              <a:srgbClr val="F2F2F2"/>
            </a:solid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6"/>
            <p:cNvSpPr/>
            <p:nvPr/>
          </p:nvSpPr>
          <p:spPr>
            <a:xfrm>
              <a:off x="2557320" y="269070"/>
              <a:ext cx="5479407" cy="953961"/>
            </a:xfrm>
            <a:prstGeom prst="roundRect">
              <a:avLst>
                <a:gd name="adj" fmla="val 10000"/>
              </a:avLst>
            </a:prstGeom>
            <a:solidFill>
              <a:schemeClr val="lt1">
                <a:alpha val="89411"/>
              </a:schemeClr>
            </a:solid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6"/>
            <p:cNvSpPr txBox="1"/>
            <p:nvPr/>
          </p:nvSpPr>
          <p:spPr>
            <a:xfrm>
              <a:off x="2585261" y="297011"/>
              <a:ext cx="5423525" cy="89807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venir"/>
                <a:buNone/>
              </a:pPr>
              <a:r>
                <a:rPr lang="fr-FR" sz="1600" b="1" i="0" u="none" strike="noStrike" cap="none">
                  <a:solidFill>
                    <a:schemeClr val="dk1"/>
                  </a:solidFill>
                  <a:latin typeface="Avenir"/>
                  <a:ea typeface="Avenir"/>
                  <a:cs typeface="Avenir"/>
                  <a:sym typeface="Avenir"/>
                </a:rPr>
                <a:t>Vigilance à tous les niveaux et à tous les moments de l’enquête </a:t>
              </a:r>
              <a:r>
                <a:rPr lang="fr-FR" sz="1000" b="0" i="0" u="none" strike="noStrike" cap="none">
                  <a:solidFill>
                    <a:schemeClr val="dk1"/>
                  </a:solidFill>
                  <a:latin typeface="Arial"/>
                  <a:ea typeface="Arial"/>
                  <a:cs typeface="Arial"/>
                  <a:sym typeface="Arial"/>
                </a:rPr>
                <a:t>:</a:t>
              </a:r>
              <a:endParaRPr sz="1000" b="0" i="0" u="none" strike="noStrike" cap="none">
                <a:solidFill>
                  <a:schemeClr val="dk1"/>
                </a:solidFill>
                <a:latin typeface="Arial"/>
                <a:ea typeface="Arial"/>
                <a:cs typeface="Arial"/>
                <a:sym typeface="Arial"/>
              </a:endParaRPr>
            </a:p>
          </p:txBody>
        </p:sp>
        <p:sp>
          <p:nvSpPr>
            <p:cNvPr id="288" name="Google Shape;288;p16"/>
            <p:cNvSpPr/>
            <p:nvPr/>
          </p:nvSpPr>
          <p:spPr>
            <a:xfrm>
              <a:off x="234081" y="1689948"/>
              <a:ext cx="4798478" cy="1600257"/>
            </a:xfrm>
            <a:prstGeom prst="roundRect">
              <a:avLst>
                <a:gd name="adj" fmla="val 10000"/>
              </a:avLst>
            </a:prstGeom>
            <a:solidFill>
              <a:srgbClr val="F2F2F2"/>
            </a:solid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6"/>
            <p:cNvSpPr/>
            <p:nvPr/>
          </p:nvSpPr>
          <p:spPr>
            <a:xfrm>
              <a:off x="514091" y="1955957"/>
              <a:ext cx="4798478" cy="1600257"/>
            </a:xfrm>
            <a:prstGeom prst="roundRect">
              <a:avLst>
                <a:gd name="adj" fmla="val 10000"/>
              </a:avLst>
            </a:prstGeom>
            <a:solidFill>
              <a:schemeClr val="lt1">
                <a:alpha val="89411"/>
              </a:schemeClr>
            </a:solid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6"/>
            <p:cNvSpPr txBox="1"/>
            <p:nvPr/>
          </p:nvSpPr>
          <p:spPr>
            <a:xfrm>
              <a:off x="560961" y="2002827"/>
              <a:ext cx="4704738" cy="150651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venir"/>
                <a:buNone/>
              </a:pPr>
              <a:r>
                <a:rPr lang="fr-FR" sz="1600" b="1" i="0" u="none" strike="noStrike" cap="none">
                  <a:solidFill>
                    <a:schemeClr val="dk1"/>
                  </a:solidFill>
                  <a:latin typeface="Avenir"/>
                  <a:ea typeface="Avenir"/>
                  <a:cs typeface="Avenir"/>
                  <a:sym typeface="Avenir"/>
                </a:rPr>
                <a:t>Pas de prise de contact avec les personnes convoquées </a:t>
              </a:r>
              <a:r>
                <a:rPr lang="fr-FR" sz="1600" b="1" i="0" u="none" strike="noStrike" cap="none">
                  <a:solidFill>
                    <a:srgbClr val="000000"/>
                  </a:solidFill>
                  <a:latin typeface="Avenir"/>
                  <a:ea typeface="Avenir"/>
                  <a:cs typeface="Avenir"/>
                  <a:sym typeface="Avenir"/>
                </a:rPr>
                <a:t>avant information :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560"/>
                </a:spcBef>
                <a:spcAft>
                  <a:spcPts val="0"/>
                </a:spcAft>
                <a:buClr>
                  <a:schemeClr val="dk1"/>
                </a:buClr>
                <a:buSzPts val="1400"/>
                <a:buFont typeface="Avenir"/>
                <a:buNone/>
              </a:pPr>
              <a:r>
                <a:rPr lang="fr-FR" sz="1400" b="0" i="0" u="none" strike="noStrike" cap="none">
                  <a:solidFill>
                    <a:schemeClr val="dk1"/>
                  </a:solidFill>
                  <a:latin typeface="Avenir"/>
                  <a:ea typeface="Avenir"/>
                  <a:cs typeface="Avenir"/>
                  <a:sym typeface="Avenir"/>
                </a:rPr>
                <a:t>De la mise en place de l’enquête/ du caractère non coercitif / de la possibilité de se faire assister etc. </a:t>
              </a:r>
              <a:endParaRPr sz="1400" b="0" i="0" u="none" strike="noStrike" cap="none">
                <a:solidFill>
                  <a:schemeClr val="dk1"/>
                </a:solidFill>
                <a:latin typeface="Avenir"/>
                <a:ea typeface="Avenir"/>
                <a:cs typeface="Avenir"/>
                <a:sym typeface="Avenir"/>
              </a:endParaRPr>
            </a:p>
          </p:txBody>
        </p:sp>
        <p:sp>
          <p:nvSpPr>
            <p:cNvPr id="291" name="Google Shape;291;p16"/>
            <p:cNvSpPr/>
            <p:nvPr/>
          </p:nvSpPr>
          <p:spPr>
            <a:xfrm>
              <a:off x="5592580" y="1689948"/>
              <a:ext cx="4207366" cy="1600257"/>
            </a:xfrm>
            <a:prstGeom prst="roundRect">
              <a:avLst>
                <a:gd name="adj" fmla="val 10000"/>
              </a:avLst>
            </a:prstGeom>
            <a:solidFill>
              <a:srgbClr val="F2F2F2"/>
            </a:solid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6"/>
            <p:cNvSpPr/>
            <p:nvPr/>
          </p:nvSpPr>
          <p:spPr>
            <a:xfrm>
              <a:off x="5872590" y="1955957"/>
              <a:ext cx="4207366" cy="1600257"/>
            </a:xfrm>
            <a:prstGeom prst="roundRect">
              <a:avLst>
                <a:gd name="adj" fmla="val 10000"/>
              </a:avLst>
            </a:prstGeom>
            <a:solidFill>
              <a:schemeClr val="lt1">
                <a:alpha val="89411"/>
              </a:schemeClr>
            </a:solid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6"/>
            <p:cNvSpPr txBox="1"/>
            <p:nvPr/>
          </p:nvSpPr>
          <p:spPr>
            <a:xfrm>
              <a:off x="5919460" y="2002827"/>
              <a:ext cx="4113626" cy="150651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venir"/>
                <a:buNone/>
              </a:pPr>
              <a:r>
                <a:rPr lang="fr-FR" sz="1600" b="1" i="0" u="none" strike="noStrike" cap="none">
                  <a:solidFill>
                    <a:schemeClr val="dk1"/>
                  </a:solidFill>
                  <a:latin typeface="Avenir"/>
                  <a:ea typeface="Avenir"/>
                  <a:cs typeface="Avenir"/>
                  <a:sym typeface="Avenir"/>
                </a:rPr>
                <a:t>Conditions et durée des entretien </a:t>
              </a:r>
              <a:r>
                <a:rPr lang="fr-FR" sz="1400" b="0" i="0" u="none" strike="noStrike" cap="none">
                  <a:solidFill>
                    <a:schemeClr val="dk1"/>
                  </a:solidFill>
                  <a:latin typeface="Avenir"/>
                  <a:ea typeface="Avenir"/>
                  <a:cs typeface="Avenir"/>
                  <a:sym typeface="Avenir"/>
                </a:rPr>
                <a:t>: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560"/>
                </a:spcBef>
                <a:spcAft>
                  <a:spcPts val="0"/>
                </a:spcAft>
                <a:buClr>
                  <a:schemeClr val="dk1"/>
                </a:buClr>
                <a:buSzPts val="1400"/>
                <a:buFont typeface="Avenir"/>
                <a:buNone/>
              </a:pPr>
              <a:r>
                <a:rPr lang="fr-FR" sz="1400" b="0" i="0" u="none" strike="noStrike" cap="none">
                  <a:solidFill>
                    <a:schemeClr val="dk1"/>
                  </a:solidFill>
                  <a:latin typeface="Avenir"/>
                  <a:ea typeface="Avenir"/>
                  <a:cs typeface="Avenir"/>
                  <a:sym typeface="Avenir"/>
                </a:rPr>
                <a:t>Locaux corrects. Durée de l’entretien, (vigilance malaise lié à l'entretien (risque accident de travail )</a:t>
              </a:r>
              <a:endParaRPr sz="1400" b="0" i="0" u="none" strike="noStrike" cap="none">
                <a:solidFill>
                  <a:schemeClr val="dk1"/>
                </a:solidFill>
                <a:latin typeface="Avenir"/>
                <a:ea typeface="Avenir"/>
                <a:cs typeface="Avenir"/>
                <a:sym typeface="Avenir"/>
              </a:endParaRPr>
            </a:p>
          </p:txBody>
        </p:sp>
      </p:grpSp>
      <p:sp>
        <p:nvSpPr>
          <p:cNvPr id="294" name="Google Shape;294;p16"/>
          <p:cNvSpPr txBox="1"/>
          <p:nvPr/>
        </p:nvSpPr>
        <p:spPr>
          <a:xfrm>
            <a:off x="265473" y="5924837"/>
            <a:ext cx="1058934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chemeClr val="lt1"/>
                </a:solidFill>
                <a:latin typeface="Avenir"/>
                <a:ea typeface="Avenir"/>
                <a:cs typeface="Avenir"/>
                <a:sym typeface="Avenir"/>
              </a:rPr>
              <a:t>Pas de textes définissant les notions de modération et de délicatesse.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chemeClr val="lt1"/>
                </a:solidFill>
                <a:latin typeface="Avenir"/>
                <a:ea typeface="Avenir"/>
                <a:cs typeface="Avenir"/>
                <a:sym typeface="Avenir"/>
              </a:rPr>
              <a:t>C’est donc aux juges qu’il appartient d’en fixer les contours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8"/>
        <p:cNvGrpSpPr/>
        <p:nvPr/>
      </p:nvGrpSpPr>
      <p:grpSpPr>
        <a:xfrm>
          <a:off x="0" y="0"/>
          <a:ext cx="0" cy="0"/>
          <a:chOff x="0" y="0"/>
          <a:chExt cx="0" cy="0"/>
        </a:xfrm>
      </p:grpSpPr>
      <p:sp>
        <p:nvSpPr>
          <p:cNvPr id="299" name="Google Shape;299;p17"/>
          <p:cNvSpPr txBox="1"/>
          <p:nvPr/>
        </p:nvSpPr>
        <p:spPr>
          <a:xfrm>
            <a:off x="900546" y="400633"/>
            <a:ext cx="104049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dirty="0">
                <a:solidFill>
                  <a:schemeClr val="lt1"/>
                </a:solidFill>
                <a:latin typeface="Avenir"/>
                <a:ea typeface="Avenir"/>
                <a:cs typeface="Avenir"/>
                <a:sym typeface="Avenir"/>
              </a:rPr>
              <a:t>P</a:t>
            </a:r>
            <a:r>
              <a:rPr lang="fr-FR" sz="1800" b="1" dirty="0">
                <a:solidFill>
                  <a:schemeClr val="lt1"/>
                </a:solidFill>
                <a:latin typeface="Avenir"/>
                <a:ea typeface="Avenir"/>
                <a:cs typeface="Avenir"/>
                <a:sym typeface="Avenir"/>
              </a:rPr>
              <a:t>our l’Avocat enquêteur</a:t>
            </a:r>
            <a:r>
              <a:rPr lang="fr-FR" sz="1800" b="1" i="0" u="none" strike="noStrike" cap="none" dirty="0">
                <a:solidFill>
                  <a:schemeClr val="lt1"/>
                </a:solidFill>
                <a:latin typeface="Avenir"/>
                <a:ea typeface="Avenir"/>
                <a:cs typeface="Avenir"/>
                <a:sym typeface="Avenir"/>
              </a:rPr>
              <a:t> : Principe </a:t>
            </a:r>
            <a:r>
              <a:rPr lang="fr-FR" sz="1800" b="1" dirty="0">
                <a:solidFill>
                  <a:schemeClr val="lt1"/>
                </a:solidFill>
                <a:latin typeface="Avenir"/>
                <a:ea typeface="Avenir"/>
                <a:cs typeface="Avenir"/>
                <a:sym typeface="Avenir"/>
              </a:rPr>
              <a:t>prévu par l’a</a:t>
            </a:r>
            <a:r>
              <a:rPr lang="fr-FR" sz="1800" b="1" i="0" u="none" strike="noStrike" cap="none" dirty="0">
                <a:solidFill>
                  <a:schemeClr val="lt1"/>
                </a:solidFill>
                <a:latin typeface="Avenir"/>
                <a:ea typeface="Avenir"/>
                <a:cs typeface="Avenir"/>
                <a:sym typeface="Avenir"/>
              </a:rPr>
              <a:t>rticle 1.3 du RIN </a:t>
            </a:r>
            <a:endParaRPr sz="1800" b="0" i="0" u="none" strike="noStrike" cap="none" dirty="0">
              <a:solidFill>
                <a:schemeClr val="lt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lt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800"/>
              <a:buFont typeface="Arial"/>
              <a:buNone/>
            </a:pPr>
            <a:r>
              <a:rPr lang="fr-FR" sz="1800" b="1" dirty="0">
                <a:solidFill>
                  <a:schemeClr val="lt1"/>
                </a:solidFill>
                <a:latin typeface="Avenir"/>
                <a:ea typeface="Avenir"/>
                <a:cs typeface="Avenir"/>
                <a:sym typeface="Avenir"/>
              </a:rPr>
              <a:t>C</a:t>
            </a:r>
            <a:r>
              <a:rPr lang="fr-FR" sz="1800" b="1" i="0" u="none" strike="noStrike" cap="none" dirty="0">
                <a:solidFill>
                  <a:schemeClr val="lt1"/>
                </a:solidFill>
                <a:latin typeface="Avenir"/>
                <a:ea typeface="Avenir"/>
                <a:cs typeface="Avenir"/>
                <a:sym typeface="Avenir"/>
              </a:rPr>
              <a:t>omment se déclinent nos obligations de délicatesse, de prudence et de modération lors d’une mission d’enquête ?</a:t>
            </a:r>
            <a:endParaRPr sz="1800" b="0" i="0" u="none" strike="noStrike" cap="none" dirty="0">
              <a:solidFill>
                <a:schemeClr val="lt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grpSp>
        <p:nvGrpSpPr>
          <p:cNvPr id="300" name="Google Shape;300;p17"/>
          <p:cNvGrpSpPr/>
          <p:nvPr/>
        </p:nvGrpSpPr>
        <p:grpSpPr>
          <a:xfrm>
            <a:off x="803564" y="1987099"/>
            <a:ext cx="10141527" cy="4425842"/>
            <a:chOff x="0" y="790"/>
            <a:chExt cx="10141527" cy="4425842"/>
          </a:xfrm>
        </p:grpSpPr>
        <p:sp>
          <p:nvSpPr>
            <p:cNvPr id="301" name="Google Shape;301;p17"/>
            <p:cNvSpPr/>
            <p:nvPr/>
          </p:nvSpPr>
          <p:spPr>
            <a:xfrm>
              <a:off x="0" y="3321967"/>
              <a:ext cx="10141527" cy="1104665"/>
            </a:xfrm>
            <a:prstGeom prst="rect">
              <a:avLst/>
            </a:prstGeom>
            <a:solidFill>
              <a:schemeClr val="dk1"/>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7"/>
            <p:cNvSpPr txBox="1"/>
            <p:nvPr/>
          </p:nvSpPr>
          <p:spPr>
            <a:xfrm>
              <a:off x="0" y="3321967"/>
              <a:ext cx="10141527" cy="1104665"/>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Avenir"/>
                <a:buNone/>
              </a:pPr>
              <a:r>
                <a:rPr lang="fr-FR" sz="1600" b="1" i="0" u="none" strike="noStrike" cap="none">
                  <a:solidFill>
                    <a:schemeClr val="lt1"/>
                  </a:solidFill>
                  <a:latin typeface="Avenir"/>
                  <a:ea typeface="Avenir"/>
                  <a:cs typeface="Avenir"/>
                  <a:sym typeface="Avenir"/>
                </a:rPr>
                <a:t>L’avocat qui manque à ces obligations déontologiques s’expose à des sanctions  disciplinaires pouvant aller jusqu’à l’interdiction d’exerc</a:t>
              </a:r>
              <a:r>
                <a:rPr lang="fr-FR" sz="1200" b="1" i="0" u="none" strike="noStrike" cap="none">
                  <a:solidFill>
                    <a:schemeClr val="lt1"/>
                  </a:solidFill>
                  <a:latin typeface="Arial"/>
                  <a:ea typeface="Arial"/>
                  <a:cs typeface="Arial"/>
                  <a:sym typeface="Arial"/>
                </a:rPr>
                <a:t>ice.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chemeClr val="lt1"/>
                </a:buClr>
                <a:buSzPts val="1400"/>
                <a:buFont typeface="Avenir"/>
                <a:buNone/>
              </a:pPr>
              <a:r>
                <a:rPr lang="fr-FR" sz="1400" b="0" i="0" u="none" strike="noStrike" cap="none">
                  <a:solidFill>
                    <a:schemeClr val="lt1"/>
                  </a:solidFill>
                  <a:latin typeface="Avenir"/>
                  <a:ea typeface="Avenir"/>
                  <a:cs typeface="Avenir"/>
                  <a:sym typeface="Avenir"/>
                </a:rPr>
                <a:t>(Cass. 1re civ., 5 avr. 2012, n° 11-11.044) pas d’immunité de la robe si violation des obligations de délicatesse et de modération.</a:t>
              </a:r>
              <a:endParaRPr sz="1400" b="0" i="0" u="none" strike="noStrike" cap="none">
                <a:solidFill>
                  <a:srgbClr val="000000"/>
                </a:solidFill>
                <a:latin typeface="Arial"/>
                <a:ea typeface="Arial"/>
                <a:cs typeface="Arial"/>
                <a:sym typeface="Arial"/>
              </a:endParaRPr>
            </a:p>
          </p:txBody>
        </p:sp>
        <p:sp>
          <p:nvSpPr>
            <p:cNvPr id="303" name="Google Shape;303;p17"/>
            <p:cNvSpPr/>
            <p:nvPr/>
          </p:nvSpPr>
          <p:spPr>
            <a:xfrm rot="10800000">
              <a:off x="0" y="1683196"/>
              <a:ext cx="10141527" cy="1698975"/>
            </a:xfrm>
            <a:prstGeom prst="upArrowCallout">
              <a:avLst>
                <a:gd name="adj1" fmla="val 25000"/>
                <a:gd name="adj2" fmla="val 25000"/>
                <a:gd name="adj3" fmla="val 25000"/>
                <a:gd name="adj4" fmla="val 64977"/>
              </a:avLst>
            </a:prstGeom>
            <a:solidFill>
              <a:schemeClr val="dk1"/>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7"/>
            <p:cNvSpPr txBox="1"/>
            <p:nvPr/>
          </p:nvSpPr>
          <p:spPr>
            <a:xfrm>
              <a:off x="0" y="1683196"/>
              <a:ext cx="10141527" cy="1103943"/>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Avenir"/>
                <a:buNone/>
              </a:pPr>
              <a:r>
                <a:rPr lang="fr-FR" sz="1800" b="1" i="0" u="none" strike="noStrike" cap="none">
                  <a:solidFill>
                    <a:schemeClr val="lt1"/>
                  </a:solidFill>
                  <a:latin typeface="Avenir"/>
                  <a:ea typeface="Avenir"/>
                  <a:cs typeface="Avenir"/>
                  <a:sym typeface="Avenir"/>
                </a:rPr>
                <a:t>Prudence </a:t>
              </a:r>
              <a:r>
                <a:rPr lang="fr-FR" sz="1300" b="1" i="0" u="none" strike="noStrike" cap="none">
                  <a:solidFill>
                    <a:schemeClr val="lt1"/>
                  </a:solidFill>
                  <a:latin typeface="Arial"/>
                  <a:ea typeface="Arial"/>
                  <a:cs typeface="Arial"/>
                  <a:sym typeface="Arial"/>
                </a:rPr>
                <a:t>: </a:t>
              </a:r>
              <a:r>
                <a:rPr lang="fr-FR" sz="1400" b="0" i="0" u="none" strike="noStrike" cap="none">
                  <a:solidFill>
                    <a:schemeClr val="lt1"/>
                  </a:solidFill>
                  <a:latin typeface="Avenir"/>
                  <a:ea typeface="Avenir"/>
                  <a:cs typeface="Avenir"/>
                  <a:sym typeface="Avenir"/>
                </a:rPr>
                <a:t>entrer en contact avec un témoin peut entraîner une sanction disciplinaire (Arrêté disciplinaire du Conseil de l’ordre des avocats à la cour de Paris, séance du 8 décembre 2003, formation de jugement n°3, n°23.353.9). Ne pas influencer/ utilisation d’éléments de langage neutres</a:t>
              </a:r>
              <a:endParaRPr sz="1400" b="0" i="0" u="none" strike="noStrike" cap="none">
                <a:solidFill>
                  <a:schemeClr val="lt1"/>
                </a:solidFill>
                <a:latin typeface="Avenir"/>
                <a:ea typeface="Avenir"/>
                <a:cs typeface="Avenir"/>
                <a:sym typeface="Avenir"/>
              </a:endParaRPr>
            </a:p>
          </p:txBody>
        </p:sp>
        <p:sp>
          <p:nvSpPr>
            <p:cNvPr id="305" name="Google Shape;305;p17"/>
            <p:cNvSpPr/>
            <p:nvPr/>
          </p:nvSpPr>
          <p:spPr>
            <a:xfrm rot="10800000">
              <a:off x="0" y="790"/>
              <a:ext cx="10141527" cy="1698975"/>
            </a:xfrm>
            <a:prstGeom prst="upArrowCallout">
              <a:avLst>
                <a:gd name="adj1" fmla="val 25000"/>
                <a:gd name="adj2" fmla="val 25000"/>
                <a:gd name="adj3" fmla="val 25000"/>
                <a:gd name="adj4" fmla="val 64977"/>
              </a:avLst>
            </a:prstGeom>
            <a:solidFill>
              <a:schemeClr val="dk1"/>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7"/>
            <p:cNvSpPr txBox="1"/>
            <p:nvPr/>
          </p:nvSpPr>
          <p:spPr>
            <a:xfrm>
              <a:off x="0" y="790"/>
              <a:ext cx="10141527" cy="1103943"/>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Avenir"/>
                <a:buNone/>
              </a:pPr>
              <a:r>
                <a:rPr lang="fr-FR" sz="1800" b="1" i="0" u="none" strike="noStrike" cap="none">
                  <a:solidFill>
                    <a:schemeClr val="lt1"/>
                  </a:solidFill>
                  <a:latin typeface="Avenir"/>
                  <a:ea typeface="Avenir"/>
                  <a:cs typeface="Avenir"/>
                  <a:sym typeface="Avenir"/>
                </a:rPr>
                <a:t>Délicatesse </a:t>
              </a:r>
              <a:r>
                <a:rPr lang="fr-FR" sz="1400" b="0" i="0" u="none" strike="noStrike" cap="none">
                  <a:solidFill>
                    <a:schemeClr val="lt1"/>
                  </a:solidFill>
                  <a:latin typeface="Avenir"/>
                  <a:ea typeface="Avenir"/>
                  <a:cs typeface="Avenir"/>
                  <a:sym typeface="Avenir"/>
                </a:rPr>
                <a:t>: l’avocat doit faire preuve de délicatesse dans ses rapports avec ses clients et ses confrères.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400"/>
                <a:buFont typeface="Avenir"/>
                <a:buNone/>
              </a:pPr>
              <a:r>
                <a:rPr lang="fr-FR" sz="1400" b="0" i="0" u="none" strike="noStrike" cap="none">
                  <a:solidFill>
                    <a:schemeClr val="lt1"/>
                  </a:solidFill>
                  <a:latin typeface="Avenir"/>
                  <a:ea typeface="Avenir"/>
                  <a:cs typeface="Avenir"/>
                  <a:sym typeface="Avenir"/>
                </a:rPr>
                <a:t> Prise de contact/ durant l’entretien / à chaque échange/ ne pas intimider/ s’assurer du déroulement de l’entretien dans de bonnes conditions/ utilisation d’un langage respectueux et adapté</a:t>
              </a:r>
              <a:endParaRPr sz="1400" b="0" i="0" u="none" strike="noStrike" cap="none">
                <a:solidFill>
                  <a:schemeClr val="lt1"/>
                </a:solidFill>
                <a:latin typeface="Avenir"/>
                <a:ea typeface="Avenir"/>
                <a:cs typeface="Avenir"/>
                <a:sym typeface="Aveni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5"/>
        <p:cNvGrpSpPr/>
        <p:nvPr/>
      </p:nvGrpSpPr>
      <p:grpSpPr>
        <a:xfrm>
          <a:off x="0" y="0"/>
          <a:ext cx="0" cy="0"/>
          <a:chOff x="0" y="0"/>
          <a:chExt cx="0" cy="0"/>
        </a:xfrm>
      </p:grpSpPr>
      <p:pic>
        <p:nvPicPr>
          <p:cNvPr id="96" name="Google Shape;96;p2" descr="Une image contenant Visage humain, personne, sourire, habits&#10;&#10;Description générée automatiquement"/>
          <p:cNvPicPr preferRelativeResize="0"/>
          <p:nvPr/>
        </p:nvPicPr>
        <p:blipFill rotWithShape="1">
          <a:blip r:embed="rId3">
            <a:alphaModFix/>
          </a:blip>
          <a:srcRect b="12364"/>
          <a:stretch/>
        </p:blipFill>
        <p:spPr>
          <a:xfrm>
            <a:off x="20" y="10"/>
            <a:ext cx="4059916" cy="4273816"/>
          </a:xfrm>
          <a:prstGeom prst="rect">
            <a:avLst/>
          </a:prstGeom>
          <a:noFill/>
          <a:ln>
            <a:noFill/>
          </a:ln>
        </p:spPr>
      </p:pic>
      <p:pic>
        <p:nvPicPr>
          <p:cNvPr id="97" name="Google Shape;97;p2" descr="Une image contenant Visage humain, microphone, bouteille, personne&#10;&#10;Description générée automatiquement"/>
          <p:cNvPicPr preferRelativeResize="0"/>
          <p:nvPr/>
        </p:nvPicPr>
        <p:blipFill rotWithShape="1">
          <a:blip r:embed="rId4">
            <a:alphaModFix/>
          </a:blip>
          <a:srcRect l="3742" r="-2" b="-2"/>
          <a:stretch/>
        </p:blipFill>
        <p:spPr>
          <a:xfrm>
            <a:off x="4059936" y="10"/>
            <a:ext cx="4072128" cy="4273816"/>
          </a:xfrm>
          <a:prstGeom prst="rect">
            <a:avLst/>
          </a:prstGeom>
          <a:noFill/>
          <a:ln>
            <a:noFill/>
          </a:ln>
        </p:spPr>
      </p:pic>
      <p:pic>
        <p:nvPicPr>
          <p:cNvPr id="98" name="Google Shape;98;p2" descr="Une image contenant Visage humain, personne, sourire, habits&#10;&#10;Description générée automatiquement"/>
          <p:cNvPicPr preferRelativeResize="0"/>
          <p:nvPr/>
        </p:nvPicPr>
        <p:blipFill rotWithShape="1">
          <a:blip r:embed="rId5">
            <a:alphaModFix/>
          </a:blip>
          <a:srcRect r="-1" b="8677"/>
          <a:stretch/>
        </p:blipFill>
        <p:spPr>
          <a:xfrm>
            <a:off x="8132064" y="10"/>
            <a:ext cx="4059936" cy="4273816"/>
          </a:xfrm>
          <a:prstGeom prst="rect">
            <a:avLst/>
          </a:prstGeom>
          <a:noFill/>
          <a:ln>
            <a:noFill/>
          </a:ln>
        </p:spPr>
      </p:pic>
      <p:graphicFrame>
        <p:nvGraphicFramePr>
          <p:cNvPr id="99" name="Google Shape;99;p2"/>
          <p:cNvGraphicFramePr/>
          <p:nvPr/>
        </p:nvGraphicFramePr>
        <p:xfrm>
          <a:off x="2032000" y="719666"/>
          <a:ext cx="8127975" cy="370850"/>
        </p:xfrm>
        <a:graphic>
          <a:graphicData uri="http://schemas.openxmlformats.org/drawingml/2006/table">
            <a:tbl>
              <a:tblPr firstRow="1" bandRow="1">
                <a:noFill/>
                <a:tableStyleId>{BCFA966E-AB3C-4558-9CC6-88890FF89F20}</a:tableStyleId>
              </a:tblPr>
              <a:tblGrid>
                <a:gridCol w="2709325">
                  <a:extLst>
                    <a:ext uri="{9D8B030D-6E8A-4147-A177-3AD203B41FA5}">
                      <a16:colId xmlns:a16="http://schemas.microsoft.com/office/drawing/2014/main" val="20000"/>
                    </a:ext>
                  </a:extLst>
                </a:gridCol>
                <a:gridCol w="2709325">
                  <a:extLst>
                    <a:ext uri="{9D8B030D-6E8A-4147-A177-3AD203B41FA5}">
                      <a16:colId xmlns:a16="http://schemas.microsoft.com/office/drawing/2014/main" val="20001"/>
                    </a:ext>
                  </a:extLst>
                </a:gridCol>
                <a:gridCol w="270932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00" name="Google Shape;100;p2"/>
          <p:cNvGraphicFramePr/>
          <p:nvPr/>
        </p:nvGraphicFramePr>
        <p:xfrm>
          <a:off x="-1" y="4400974"/>
          <a:ext cx="12482925" cy="2304625"/>
        </p:xfrm>
        <a:graphic>
          <a:graphicData uri="http://schemas.openxmlformats.org/drawingml/2006/table">
            <a:tbl>
              <a:tblPr firstRow="1" bandRow="1">
                <a:noFill/>
                <a:tableStyleId>{5A04E8E6-7CE3-420D-90F5-F353730AC230}</a:tableStyleId>
              </a:tblPr>
              <a:tblGrid>
                <a:gridCol w="4128650">
                  <a:extLst>
                    <a:ext uri="{9D8B030D-6E8A-4147-A177-3AD203B41FA5}">
                      <a16:colId xmlns:a16="http://schemas.microsoft.com/office/drawing/2014/main" val="20000"/>
                    </a:ext>
                  </a:extLst>
                </a:gridCol>
                <a:gridCol w="3893125">
                  <a:extLst>
                    <a:ext uri="{9D8B030D-6E8A-4147-A177-3AD203B41FA5}">
                      <a16:colId xmlns:a16="http://schemas.microsoft.com/office/drawing/2014/main" val="20001"/>
                    </a:ext>
                  </a:extLst>
                </a:gridCol>
                <a:gridCol w="4461150">
                  <a:extLst>
                    <a:ext uri="{9D8B030D-6E8A-4147-A177-3AD203B41FA5}">
                      <a16:colId xmlns:a16="http://schemas.microsoft.com/office/drawing/2014/main" val="20002"/>
                    </a:ext>
                  </a:extLst>
                </a:gridCol>
              </a:tblGrid>
              <a:tr h="2304625">
                <a:tc>
                  <a:txBody>
                    <a:bodyPr/>
                    <a:lstStyle/>
                    <a:p>
                      <a:pPr marL="0" marR="0" lvl="0" indent="0" algn="ctr" rtl="0">
                        <a:lnSpc>
                          <a:spcPct val="100000"/>
                        </a:lnSpc>
                        <a:spcBef>
                          <a:spcPts val="0"/>
                        </a:spcBef>
                        <a:spcAft>
                          <a:spcPts val="0"/>
                        </a:spcAft>
                        <a:buClr>
                          <a:srgbClr val="000000"/>
                        </a:buClr>
                        <a:buSzPts val="2400"/>
                        <a:buFont typeface="Arial"/>
                        <a:buNone/>
                      </a:pPr>
                      <a:r>
                        <a:rPr lang="fr-FR" sz="2400" u="none" strike="noStrike" cap="none">
                          <a:solidFill>
                            <a:schemeClr val="lt1"/>
                          </a:solidFill>
                          <a:latin typeface="Avenir"/>
                          <a:ea typeface="Avenir"/>
                          <a:cs typeface="Avenir"/>
                          <a:sym typeface="Avenir"/>
                        </a:rPr>
                        <a:t>Monsieur le Bâtonnier </a:t>
                      </a:r>
                      <a:endParaRPr sz="1400" u="none" strike="noStrike" cap="none"/>
                    </a:p>
                    <a:p>
                      <a:pPr marL="0" marR="0" lvl="0" indent="0" algn="ctr" rtl="0">
                        <a:lnSpc>
                          <a:spcPct val="100000"/>
                        </a:lnSpc>
                        <a:spcBef>
                          <a:spcPts val="0"/>
                        </a:spcBef>
                        <a:spcAft>
                          <a:spcPts val="0"/>
                        </a:spcAft>
                        <a:buClr>
                          <a:srgbClr val="000000"/>
                        </a:buClr>
                        <a:buSzPts val="2400"/>
                        <a:buFont typeface="Arial"/>
                        <a:buNone/>
                      </a:pPr>
                      <a:r>
                        <a:rPr lang="fr-FR" sz="2400" u="none" strike="noStrike" cap="none">
                          <a:solidFill>
                            <a:schemeClr val="lt1"/>
                          </a:solidFill>
                          <a:latin typeface="Avenir"/>
                          <a:ea typeface="Avenir"/>
                          <a:cs typeface="Avenir"/>
                          <a:sym typeface="Avenir"/>
                        </a:rPr>
                        <a:t>Richard DOUDET</a:t>
                      </a:r>
                      <a:endParaRPr sz="1400" u="none" strike="noStrike" cap="none"/>
                    </a:p>
                    <a:p>
                      <a:pPr marL="0" marR="0" lvl="0" indent="0" algn="ctr" rtl="0">
                        <a:lnSpc>
                          <a:spcPct val="100000"/>
                        </a:lnSpc>
                        <a:spcBef>
                          <a:spcPts val="0"/>
                        </a:spcBef>
                        <a:spcAft>
                          <a:spcPts val="0"/>
                        </a:spcAft>
                        <a:buClr>
                          <a:srgbClr val="000000"/>
                        </a:buClr>
                        <a:buSzPts val="2400"/>
                        <a:buFont typeface="Arial"/>
                        <a:buNone/>
                      </a:pPr>
                      <a:endParaRPr sz="2400" u="none" strike="noStrike" cap="none">
                        <a:solidFill>
                          <a:schemeClr val="lt1"/>
                        </a:solidFill>
                        <a:latin typeface="Avenir"/>
                        <a:ea typeface="Avenir"/>
                        <a:cs typeface="Avenir"/>
                        <a:sym typeface="Avenir"/>
                      </a:endParaRPr>
                    </a:p>
                    <a:p>
                      <a:pPr marL="0" marR="0" lvl="0" indent="0" algn="ctr" rtl="0">
                        <a:lnSpc>
                          <a:spcPct val="100000"/>
                        </a:lnSpc>
                        <a:spcBef>
                          <a:spcPts val="0"/>
                        </a:spcBef>
                        <a:spcAft>
                          <a:spcPts val="0"/>
                        </a:spcAft>
                        <a:buClr>
                          <a:srgbClr val="000000"/>
                        </a:buClr>
                        <a:buSzPts val="2400"/>
                        <a:buFont typeface="Arial"/>
                        <a:buNone/>
                      </a:pPr>
                      <a:r>
                        <a:rPr lang="fr-FR" sz="2400" u="none" strike="noStrike" cap="none">
                          <a:solidFill>
                            <a:schemeClr val="lt1"/>
                          </a:solidFill>
                          <a:latin typeface="Avenir"/>
                          <a:ea typeface="Avenir"/>
                          <a:cs typeface="Avenir"/>
                          <a:sym typeface="Avenir"/>
                        </a:rPr>
                        <a:t>D’Aguesseau Conseil </a:t>
                      </a:r>
                      <a:endParaRPr sz="1400" u="none" strike="noStrike" cap="none"/>
                    </a:p>
                    <a:p>
                      <a:pPr marL="0" marR="0" lvl="0" indent="0" algn="ctr" rtl="0">
                        <a:lnSpc>
                          <a:spcPct val="100000"/>
                        </a:lnSpc>
                        <a:spcBef>
                          <a:spcPts val="0"/>
                        </a:spcBef>
                        <a:spcAft>
                          <a:spcPts val="0"/>
                        </a:spcAft>
                        <a:buClr>
                          <a:srgbClr val="000000"/>
                        </a:buClr>
                        <a:buSzPts val="2400"/>
                        <a:buFont typeface="Arial"/>
                        <a:buNone/>
                      </a:pPr>
                      <a:r>
                        <a:rPr lang="fr-FR" sz="2400" u="none" strike="noStrike" cap="none">
                          <a:solidFill>
                            <a:schemeClr val="lt1"/>
                          </a:solidFill>
                          <a:latin typeface="Avenir"/>
                          <a:ea typeface="Avenir"/>
                          <a:cs typeface="Avenir"/>
                          <a:sym typeface="Avenir"/>
                        </a:rPr>
                        <a:t>Avocat Enquêteur </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fr-FR" sz="2400" u="none" strike="noStrike" cap="none">
                          <a:solidFill>
                            <a:schemeClr val="lt1"/>
                          </a:solidFill>
                          <a:latin typeface="Avenir"/>
                          <a:ea typeface="Avenir"/>
                          <a:cs typeface="Avenir"/>
                          <a:sym typeface="Avenir"/>
                        </a:rPr>
                        <a:t>Madame Céline BLAY</a:t>
                      </a:r>
                      <a:endParaRPr sz="1400" u="none" strike="noStrike" cap="none"/>
                    </a:p>
                    <a:p>
                      <a:pPr marL="0" marR="0" lvl="0" indent="0" algn="ctr" rtl="0">
                        <a:lnSpc>
                          <a:spcPct val="100000"/>
                        </a:lnSpc>
                        <a:spcBef>
                          <a:spcPts val="0"/>
                        </a:spcBef>
                        <a:spcAft>
                          <a:spcPts val="0"/>
                        </a:spcAft>
                        <a:buClr>
                          <a:srgbClr val="000000"/>
                        </a:buClr>
                        <a:buSzPts val="2400"/>
                        <a:buFont typeface="Arial"/>
                        <a:buNone/>
                      </a:pPr>
                      <a:endParaRPr sz="2400" u="none" strike="noStrike" cap="none">
                        <a:solidFill>
                          <a:schemeClr val="lt1"/>
                        </a:solidFill>
                        <a:latin typeface="Avenir"/>
                        <a:ea typeface="Avenir"/>
                        <a:cs typeface="Avenir"/>
                        <a:sym typeface="Avenir"/>
                      </a:endParaRPr>
                    </a:p>
                    <a:p>
                      <a:pPr marL="0" marR="0" lvl="0" indent="0" algn="ctr" rtl="0">
                        <a:lnSpc>
                          <a:spcPct val="100000"/>
                        </a:lnSpc>
                        <a:spcBef>
                          <a:spcPts val="0"/>
                        </a:spcBef>
                        <a:spcAft>
                          <a:spcPts val="0"/>
                        </a:spcAft>
                        <a:buClr>
                          <a:srgbClr val="000000"/>
                        </a:buClr>
                        <a:buSzPts val="2400"/>
                        <a:buFont typeface="Arial"/>
                        <a:buNone/>
                      </a:pPr>
                      <a:r>
                        <a:rPr lang="fr-FR" sz="2400" u="none" strike="noStrike" cap="none">
                          <a:solidFill>
                            <a:schemeClr val="lt1"/>
                          </a:solidFill>
                          <a:latin typeface="Avenir"/>
                          <a:ea typeface="Avenir"/>
                          <a:cs typeface="Avenir"/>
                          <a:sym typeface="Avenir"/>
                        </a:rPr>
                        <a:t>Directrice Ressources Humaines</a:t>
                      </a:r>
                      <a:endParaRPr sz="1400" u="none" strike="noStrike" cap="none"/>
                    </a:p>
                    <a:p>
                      <a:pPr marL="0" marR="0" lvl="0" indent="0" algn="ctr" rtl="0">
                        <a:lnSpc>
                          <a:spcPct val="100000"/>
                        </a:lnSpc>
                        <a:spcBef>
                          <a:spcPts val="0"/>
                        </a:spcBef>
                        <a:spcAft>
                          <a:spcPts val="0"/>
                        </a:spcAft>
                        <a:buClr>
                          <a:srgbClr val="000000"/>
                        </a:buClr>
                        <a:buSzPts val="2400"/>
                        <a:buFont typeface="Arial"/>
                        <a:buNone/>
                      </a:pPr>
                      <a:r>
                        <a:rPr lang="fr-FR" sz="2400" u="none" strike="noStrike" cap="none">
                          <a:solidFill>
                            <a:schemeClr val="lt1"/>
                          </a:solidFill>
                          <a:latin typeface="Avenir"/>
                          <a:ea typeface="Avenir"/>
                          <a:cs typeface="Avenir"/>
                          <a:sym typeface="Avenir"/>
                        </a:rPr>
                        <a:t>Handicap International </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fr-FR" sz="2400" u="none" strike="noStrike" cap="none">
                          <a:solidFill>
                            <a:schemeClr val="lt1"/>
                          </a:solidFill>
                          <a:latin typeface="Avenir"/>
                          <a:ea typeface="Avenir"/>
                          <a:cs typeface="Avenir"/>
                          <a:sym typeface="Avenir"/>
                        </a:rPr>
                        <a:t>Maître Mouna BEN THABET</a:t>
                      </a:r>
                      <a:endParaRPr sz="1400" u="none" strike="noStrike" cap="none"/>
                    </a:p>
                    <a:p>
                      <a:pPr marL="0" marR="0" lvl="0" indent="0" algn="ctr" rtl="0">
                        <a:lnSpc>
                          <a:spcPct val="100000"/>
                        </a:lnSpc>
                        <a:spcBef>
                          <a:spcPts val="0"/>
                        </a:spcBef>
                        <a:spcAft>
                          <a:spcPts val="0"/>
                        </a:spcAft>
                        <a:buClr>
                          <a:srgbClr val="000000"/>
                        </a:buClr>
                        <a:buSzPts val="2400"/>
                        <a:buFont typeface="Arial"/>
                        <a:buNone/>
                      </a:pPr>
                      <a:r>
                        <a:rPr lang="fr-FR" sz="2400" u="none" strike="noStrike" cap="none">
                          <a:solidFill>
                            <a:schemeClr val="lt1"/>
                          </a:solidFill>
                          <a:latin typeface="Avenir"/>
                          <a:ea typeface="Avenir"/>
                          <a:cs typeface="Avenir"/>
                          <a:sym typeface="Avenir"/>
                        </a:rPr>
                        <a:t>LexKEY Avocat</a:t>
                      </a:r>
                      <a:endParaRPr sz="1400" u="none" strike="noStrike" cap="none"/>
                    </a:p>
                    <a:p>
                      <a:pPr marL="0" marR="0" lvl="0" indent="0" algn="ctr" rtl="0">
                        <a:lnSpc>
                          <a:spcPct val="100000"/>
                        </a:lnSpc>
                        <a:spcBef>
                          <a:spcPts val="0"/>
                        </a:spcBef>
                        <a:spcAft>
                          <a:spcPts val="0"/>
                        </a:spcAft>
                        <a:buClr>
                          <a:srgbClr val="000000"/>
                        </a:buClr>
                        <a:buSzPts val="2400"/>
                        <a:buFont typeface="Arial"/>
                        <a:buNone/>
                      </a:pPr>
                      <a:endParaRPr sz="2400" u="none" strike="noStrike" cap="none">
                        <a:solidFill>
                          <a:schemeClr val="lt1"/>
                        </a:solidFill>
                        <a:latin typeface="Avenir"/>
                        <a:ea typeface="Avenir"/>
                        <a:cs typeface="Avenir"/>
                        <a:sym typeface="Avenir"/>
                      </a:endParaRPr>
                    </a:p>
                    <a:p>
                      <a:pPr marL="0" marR="0" lvl="0" indent="0" algn="ctr" rtl="0">
                        <a:lnSpc>
                          <a:spcPct val="100000"/>
                        </a:lnSpc>
                        <a:spcBef>
                          <a:spcPts val="0"/>
                        </a:spcBef>
                        <a:spcAft>
                          <a:spcPts val="0"/>
                        </a:spcAft>
                        <a:buClr>
                          <a:schemeClr val="lt1"/>
                        </a:buClr>
                        <a:buSzPts val="2400"/>
                        <a:buFont typeface="Avenir"/>
                        <a:buNone/>
                      </a:pPr>
                      <a:r>
                        <a:rPr lang="fr-FR" sz="2400" u="none" strike="noStrike" cap="none">
                          <a:solidFill>
                            <a:schemeClr val="lt1"/>
                          </a:solidFill>
                          <a:latin typeface="Avenir"/>
                          <a:ea typeface="Avenir"/>
                          <a:cs typeface="Avenir"/>
                          <a:sym typeface="Avenir"/>
                        </a:rPr>
                        <a:t>Avocate </a:t>
                      </a:r>
                      <a:endParaRPr sz="2400" b="1" u="none" strike="noStrike" cap="none">
                        <a:solidFill>
                          <a:schemeClr val="lt1"/>
                        </a:solidFill>
                        <a:latin typeface="Avenir"/>
                        <a:ea typeface="Avenir"/>
                        <a:cs typeface="Avenir"/>
                        <a:sym typeface="Avenir"/>
                      </a:endParaRPr>
                    </a:p>
                    <a:p>
                      <a:pPr marL="0" marR="0" lvl="0" indent="0" algn="ctr" rtl="0">
                        <a:lnSpc>
                          <a:spcPct val="100000"/>
                        </a:lnSpc>
                        <a:spcBef>
                          <a:spcPts val="0"/>
                        </a:spcBef>
                        <a:spcAft>
                          <a:spcPts val="0"/>
                        </a:spcAft>
                        <a:buClr>
                          <a:schemeClr val="lt1"/>
                        </a:buClr>
                        <a:buSzPts val="2400"/>
                        <a:buFont typeface="Avenir"/>
                        <a:buNone/>
                      </a:pPr>
                      <a:r>
                        <a:rPr lang="fr-FR" sz="2400" u="none" strike="noStrike" cap="none">
                          <a:solidFill>
                            <a:schemeClr val="lt1"/>
                          </a:solidFill>
                          <a:latin typeface="Avenir"/>
                          <a:ea typeface="Avenir"/>
                          <a:cs typeface="Avenir"/>
                          <a:sym typeface="Avenir"/>
                        </a:rPr>
                        <a:t>Enquêtrice </a:t>
                      </a:r>
                      <a:r>
                        <a:rPr lang="fr-FR" sz="2400" b="1" u="none" strike="noStrike" cap="none">
                          <a:solidFill>
                            <a:schemeClr val="lt1"/>
                          </a:solidFill>
                          <a:latin typeface="Avenir"/>
                          <a:ea typeface="Avenir"/>
                          <a:cs typeface="Avenir"/>
                          <a:sym typeface="Avenir"/>
                        </a:rPr>
                        <a:t>- </a:t>
                      </a:r>
                      <a:r>
                        <a:rPr lang="fr-FR" sz="2400" u="none" strike="noStrike" cap="none">
                          <a:solidFill>
                            <a:schemeClr val="lt1"/>
                          </a:solidFill>
                          <a:latin typeface="Avenir"/>
                          <a:ea typeface="Avenir"/>
                          <a:cs typeface="Avenir"/>
                          <a:sym typeface="Avenir"/>
                        </a:rPr>
                        <a:t>Formatrice</a:t>
                      </a:r>
                      <a:endParaRPr sz="1400" u="none" strike="noStrike" cap="none"/>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10"/>
        <p:cNvGrpSpPr/>
        <p:nvPr/>
      </p:nvGrpSpPr>
      <p:grpSpPr>
        <a:xfrm>
          <a:off x="0" y="0"/>
          <a:ext cx="0" cy="0"/>
          <a:chOff x="0" y="0"/>
          <a:chExt cx="0" cy="0"/>
        </a:xfrm>
      </p:grpSpPr>
      <p:grpSp>
        <p:nvGrpSpPr>
          <p:cNvPr id="311" name="Google Shape;311;p18"/>
          <p:cNvGrpSpPr/>
          <p:nvPr/>
        </p:nvGrpSpPr>
        <p:grpSpPr>
          <a:xfrm>
            <a:off x="748482" y="2127697"/>
            <a:ext cx="10084540" cy="3676881"/>
            <a:chOff x="1231" y="694542"/>
            <a:chExt cx="10084540" cy="3676881"/>
          </a:xfrm>
        </p:grpSpPr>
        <p:sp>
          <p:nvSpPr>
            <p:cNvPr id="312" name="Google Shape;312;p18"/>
            <p:cNvSpPr/>
            <p:nvPr/>
          </p:nvSpPr>
          <p:spPr>
            <a:xfrm>
              <a:off x="1231" y="694542"/>
              <a:ext cx="4802162" cy="3676881"/>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8"/>
            <p:cNvSpPr txBox="1"/>
            <p:nvPr/>
          </p:nvSpPr>
          <p:spPr>
            <a:xfrm>
              <a:off x="1231" y="694542"/>
              <a:ext cx="4802162" cy="3676881"/>
            </a:xfrm>
            <a:prstGeom prst="rect">
              <a:avLst/>
            </a:prstGeom>
            <a:noFill/>
            <a:ln>
              <a:noFill/>
            </a:ln>
          </p:spPr>
          <p:txBody>
            <a:bodyPr spcFirstLastPara="1" wrap="square" lIns="60950" tIns="60950" rIns="60950" bIns="60950" anchor="ctr" anchorCtr="0">
              <a:noAutofit/>
            </a:bodyPr>
            <a:lstStyle/>
            <a:p>
              <a:pPr marL="0" marR="0" lvl="0" indent="0" algn="just" rtl="0">
                <a:lnSpc>
                  <a:spcPct val="90000"/>
                </a:lnSpc>
                <a:spcBef>
                  <a:spcPts val="0"/>
                </a:spcBef>
                <a:spcAft>
                  <a:spcPts val="0"/>
                </a:spcAft>
                <a:buClr>
                  <a:schemeClr val="dk1"/>
                </a:buClr>
                <a:buSzPts val="1600"/>
                <a:buFont typeface="Avenir"/>
                <a:buNone/>
              </a:pPr>
              <a:r>
                <a:rPr lang="fr-FR" sz="1600" b="1" i="0" u="none" strike="noStrike" cap="none">
                  <a:solidFill>
                    <a:schemeClr val="dk1"/>
                  </a:solidFill>
                  <a:latin typeface="Avenir"/>
                  <a:ea typeface="Avenir"/>
                  <a:cs typeface="Avenir"/>
                  <a:sym typeface="Avenir"/>
                </a:rPr>
                <a:t>Notre serment</a:t>
              </a:r>
              <a:endParaRPr sz="1200" b="1" i="0" u="none" strike="noStrike" cap="none">
                <a:solidFill>
                  <a:schemeClr val="dk1"/>
                </a:solidFill>
                <a:latin typeface="Avenir"/>
                <a:ea typeface="Avenir"/>
                <a:cs typeface="Avenir"/>
                <a:sym typeface="Avenir"/>
              </a:endParaRPr>
            </a:p>
            <a:p>
              <a:pPr marL="0" marR="0" lvl="0" indent="0" algn="just" rtl="0">
                <a:lnSpc>
                  <a:spcPct val="90000"/>
                </a:lnSpc>
                <a:spcBef>
                  <a:spcPts val="560"/>
                </a:spcBef>
                <a:spcAft>
                  <a:spcPts val="0"/>
                </a:spcAft>
                <a:buClr>
                  <a:schemeClr val="dk1"/>
                </a:buClr>
                <a:buSzPts val="1200"/>
                <a:buFont typeface="Avenir"/>
                <a:buNone/>
              </a:pPr>
              <a:r>
                <a:rPr lang="fr-FR" sz="1200" b="0" i="0" u="none" strike="noStrike" cap="none">
                  <a:solidFill>
                    <a:schemeClr val="dk1"/>
                  </a:solidFill>
                  <a:latin typeface="Avenir"/>
                  <a:ea typeface="Avenir"/>
                  <a:cs typeface="Avenir"/>
                  <a:sym typeface="Avenir"/>
                </a:rPr>
                <a:t>"Je jure, comme avocat, d'exercer mes fonctions avec dignité, conscience, indépendance, probité et humanité"</a:t>
              </a:r>
              <a:endParaRPr sz="1200" b="0" i="0" u="none" strike="noStrike" cap="none">
                <a:solidFill>
                  <a:schemeClr val="dk1"/>
                </a:solidFill>
                <a:latin typeface="Avenir"/>
                <a:ea typeface="Avenir"/>
                <a:cs typeface="Avenir"/>
                <a:sym typeface="Avenir"/>
              </a:endParaRPr>
            </a:p>
          </p:txBody>
        </p:sp>
        <p:sp>
          <p:nvSpPr>
            <p:cNvPr id="314" name="Google Shape;314;p18"/>
            <p:cNvSpPr/>
            <p:nvPr/>
          </p:nvSpPr>
          <p:spPr>
            <a:xfrm>
              <a:off x="5283609" y="737935"/>
              <a:ext cx="4802162" cy="3590096"/>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8"/>
            <p:cNvSpPr txBox="1"/>
            <p:nvPr/>
          </p:nvSpPr>
          <p:spPr>
            <a:xfrm>
              <a:off x="5283609" y="737935"/>
              <a:ext cx="4802162" cy="3590096"/>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Avenir"/>
                <a:buNone/>
              </a:pPr>
              <a:r>
                <a:rPr lang="fr-FR" sz="1400" b="1" i="0" u="none" strike="noStrike" cap="none">
                  <a:solidFill>
                    <a:schemeClr val="dk1"/>
                  </a:solidFill>
                  <a:latin typeface="Avenir"/>
                  <a:ea typeface="Avenir"/>
                  <a:cs typeface="Avenir"/>
                  <a:sym typeface="Avenir"/>
                </a:rPr>
                <a:t>Guide CNB et Vademecum </a:t>
              </a:r>
              <a:endParaRPr sz="1400" b="0" i="1" u="none" strike="noStrike" cap="none">
                <a:solidFill>
                  <a:schemeClr val="dk1"/>
                </a:solidFill>
                <a:latin typeface="Avenir"/>
                <a:ea typeface="Avenir"/>
                <a:cs typeface="Avenir"/>
                <a:sym typeface="Avenir"/>
              </a:endParaRPr>
            </a:p>
            <a:p>
              <a:pPr marL="0" marR="0" lvl="0" indent="0" algn="l" rtl="0">
                <a:lnSpc>
                  <a:spcPct val="90000"/>
                </a:lnSpc>
                <a:spcBef>
                  <a:spcPts val="490"/>
                </a:spcBef>
                <a:spcAft>
                  <a:spcPts val="0"/>
                </a:spcAft>
                <a:buClr>
                  <a:schemeClr val="dk1"/>
                </a:buClr>
                <a:buSzPts val="1400"/>
                <a:buFont typeface="Avenir"/>
                <a:buNone/>
              </a:pPr>
              <a:r>
                <a:rPr lang="fr-FR" sz="1400" b="0" i="0" u="none" strike="noStrike" cap="none">
                  <a:solidFill>
                    <a:schemeClr val="dk1"/>
                  </a:solidFill>
                  <a:latin typeface="Avenir"/>
                  <a:ea typeface="Avenir"/>
                  <a:cs typeface="Avenir"/>
                  <a:sym typeface="Avenir"/>
                </a:rPr>
                <a:t>- Préalablement à tout contact avec des tiers il expliquera sa mission et son caractère non coercitif</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Avenir"/>
                <a:buNone/>
              </a:pPr>
              <a:r>
                <a:rPr lang="fr-FR" sz="1400" b="0" i="1" u="none" strike="noStrike" cap="none">
                  <a:solidFill>
                    <a:schemeClr val="dk1"/>
                  </a:solidFill>
                  <a:latin typeface="Avenir"/>
                  <a:ea typeface="Avenir"/>
                  <a:cs typeface="Avenir"/>
                  <a:sym typeface="Avenir"/>
                </a:rPr>
                <a:t>- </a:t>
              </a:r>
              <a:r>
                <a:rPr lang="fr-FR" sz="1400" b="0" i="0" u="none" strike="noStrike" cap="none">
                  <a:solidFill>
                    <a:schemeClr val="dk1"/>
                  </a:solidFill>
                  <a:latin typeface="Avenir"/>
                  <a:ea typeface="Avenir"/>
                  <a:cs typeface="Avenir"/>
                  <a:sym typeface="Avenir"/>
                </a:rPr>
                <a:t>En toute circonstance, il mentionnera aux personnes qu’il entend qu’il n’est pas leur avocat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Avenir"/>
                <a:buNone/>
              </a:pPr>
              <a:r>
                <a:rPr lang="fr-FR" sz="1400" b="0" i="0" u="none" strike="noStrike" cap="none">
                  <a:solidFill>
                    <a:schemeClr val="dk1"/>
                  </a:solidFill>
                  <a:latin typeface="Avenir"/>
                  <a:ea typeface="Avenir"/>
                  <a:cs typeface="Avenir"/>
                  <a:sym typeface="Avenir"/>
                </a:rPr>
                <a:t>- Il expliquera aux personnes auditionnées que le secret professionnel ne s’applique pas à eux</a:t>
              </a:r>
              <a:endParaRPr sz="1400" b="0" i="1" u="none" strike="noStrike" cap="none">
                <a:solidFill>
                  <a:schemeClr val="dk1"/>
                </a:solidFill>
                <a:latin typeface="Avenir"/>
                <a:ea typeface="Avenir"/>
                <a:cs typeface="Avenir"/>
                <a:sym typeface="Avenir"/>
              </a:endParaRPr>
            </a:p>
            <a:p>
              <a:pPr marL="0" marR="0" lvl="0" indent="0" algn="l" rtl="0">
                <a:lnSpc>
                  <a:spcPct val="90000"/>
                </a:lnSpc>
                <a:spcBef>
                  <a:spcPts val="490"/>
                </a:spcBef>
                <a:spcAft>
                  <a:spcPts val="0"/>
                </a:spcAft>
                <a:buClr>
                  <a:schemeClr val="dk1"/>
                </a:buClr>
                <a:buSzPts val="1400"/>
                <a:buFont typeface="Avenir"/>
                <a:buNone/>
              </a:pPr>
              <a:r>
                <a:rPr lang="fr-FR" sz="1400" b="0" i="1" u="none" strike="noStrike" cap="none">
                  <a:solidFill>
                    <a:schemeClr val="dk1"/>
                  </a:solidFill>
                  <a:latin typeface="Avenir"/>
                  <a:ea typeface="Avenir"/>
                  <a:cs typeface="Avenir"/>
                  <a:sym typeface="Avenir"/>
                </a:rPr>
                <a:t>- Il indiquera à la personne auditionnée qu’elle peut se faire assister ou conseiller par un avocat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Avenir"/>
                <a:buNone/>
              </a:pPr>
              <a:r>
                <a:rPr lang="fr-FR" sz="1400" b="0" i="0" u="none" strike="noStrike" cap="none">
                  <a:solidFill>
                    <a:schemeClr val="dk1"/>
                  </a:solidFill>
                  <a:latin typeface="Avenir"/>
                  <a:ea typeface="Avenir"/>
                  <a:cs typeface="Avenir"/>
                  <a:sym typeface="Avenir"/>
                </a:rPr>
                <a:t>- Conduire l’entretien dans une langue que les personnes maîtrisent ou prévoir la présence d’un traducteur </a:t>
              </a:r>
              <a:endParaRPr sz="1400" b="0" i="0" u="none" strike="noStrike" cap="none">
                <a:solidFill>
                  <a:schemeClr val="dk1"/>
                </a:solidFill>
                <a:latin typeface="Avenir"/>
                <a:ea typeface="Avenir"/>
                <a:cs typeface="Avenir"/>
                <a:sym typeface="Avenir"/>
              </a:endParaRPr>
            </a:p>
            <a:p>
              <a:pPr marL="0" marR="0" lvl="0" indent="0" algn="l" rtl="0">
                <a:lnSpc>
                  <a:spcPct val="90000"/>
                </a:lnSpc>
                <a:spcBef>
                  <a:spcPts val="490"/>
                </a:spcBef>
                <a:spcAft>
                  <a:spcPts val="0"/>
                </a:spcAft>
                <a:buClr>
                  <a:schemeClr val="dk1"/>
                </a:buClr>
                <a:buSzPts val="1400"/>
                <a:buFont typeface="Avenir"/>
                <a:buNone/>
              </a:pPr>
              <a:endParaRPr>
                <a:solidFill>
                  <a:schemeClr val="dk1"/>
                </a:solidFill>
                <a:latin typeface="Avenir"/>
                <a:ea typeface="Avenir"/>
                <a:cs typeface="Avenir"/>
                <a:sym typeface="Avenir"/>
              </a:endParaRPr>
            </a:p>
            <a:p>
              <a:pPr marL="0" marR="0" lvl="0" indent="0" algn="l" rtl="0">
                <a:lnSpc>
                  <a:spcPct val="90000"/>
                </a:lnSpc>
                <a:spcBef>
                  <a:spcPts val="490"/>
                </a:spcBef>
                <a:spcAft>
                  <a:spcPts val="0"/>
                </a:spcAft>
                <a:buClr>
                  <a:schemeClr val="dk1"/>
                </a:buClr>
                <a:buSzPts val="1400"/>
                <a:buFont typeface="Avenir"/>
                <a:buNone/>
              </a:pPr>
              <a:r>
                <a:rPr lang="fr-FR" b="1">
                  <a:solidFill>
                    <a:schemeClr val="dk1"/>
                  </a:solidFill>
                  <a:latin typeface="Avenir"/>
                  <a:ea typeface="Avenir"/>
                  <a:cs typeface="Avenir"/>
                  <a:sym typeface="Avenir"/>
                </a:rPr>
                <a:t>Charte ANAES</a:t>
              </a:r>
              <a:endParaRPr b="1">
                <a:solidFill>
                  <a:schemeClr val="dk1"/>
                </a:solidFill>
                <a:latin typeface="Avenir"/>
                <a:ea typeface="Avenir"/>
                <a:cs typeface="Avenir"/>
                <a:sym typeface="Avenir"/>
              </a:endParaRPr>
            </a:p>
            <a:p>
              <a:pPr marL="57150" marR="0" lvl="1" indent="0" algn="l" rtl="0">
                <a:lnSpc>
                  <a:spcPct val="90000"/>
                </a:lnSpc>
                <a:spcBef>
                  <a:spcPts val="490"/>
                </a:spcBef>
                <a:spcAft>
                  <a:spcPts val="0"/>
                </a:spcAft>
                <a:buClr>
                  <a:schemeClr val="dk1"/>
                </a:buClr>
                <a:buSzPts val="900"/>
                <a:buFont typeface="Arial"/>
                <a:buNone/>
              </a:pPr>
              <a:endParaRPr sz="900" b="0" i="0" u="none" strike="noStrike" cap="none">
                <a:solidFill>
                  <a:schemeClr val="lt1"/>
                </a:solidFill>
                <a:latin typeface="Arial"/>
                <a:ea typeface="Arial"/>
                <a:cs typeface="Arial"/>
                <a:sym typeface="Arial"/>
              </a:endParaRPr>
            </a:p>
          </p:txBody>
        </p:sp>
      </p:grpSp>
      <p:sp>
        <p:nvSpPr>
          <p:cNvPr id="316" name="Google Shape;316;p18"/>
          <p:cNvSpPr txBox="1"/>
          <p:nvPr/>
        </p:nvSpPr>
        <p:spPr>
          <a:xfrm>
            <a:off x="747252" y="694491"/>
            <a:ext cx="843607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chemeClr val="lt1"/>
                </a:solidFill>
                <a:latin typeface="Avenir"/>
                <a:ea typeface="Avenir"/>
                <a:cs typeface="Avenir"/>
                <a:sym typeface="Avenir"/>
              </a:rPr>
              <a:t>Des précautions renforcées par  :</a:t>
            </a:r>
            <a:endParaRPr sz="2400" b="0" i="0" u="none" strike="noStrike" cap="none">
              <a:solidFill>
                <a:schemeClr val="lt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0"/>
        <p:cNvGrpSpPr/>
        <p:nvPr/>
      </p:nvGrpSpPr>
      <p:grpSpPr>
        <a:xfrm>
          <a:off x="0" y="0"/>
          <a:ext cx="0" cy="0"/>
          <a:chOff x="0" y="0"/>
          <a:chExt cx="0" cy="0"/>
        </a:xfrm>
      </p:grpSpPr>
      <p:sp>
        <p:nvSpPr>
          <p:cNvPr id="321" name="Google Shape;321;p19"/>
          <p:cNvSpPr txBox="1"/>
          <p:nvPr/>
        </p:nvSpPr>
        <p:spPr>
          <a:xfrm>
            <a:off x="963560" y="528573"/>
            <a:ext cx="91440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1" dirty="0">
                <a:solidFill>
                  <a:schemeClr val="lt1"/>
                </a:solidFill>
                <a:latin typeface="Avenir"/>
                <a:ea typeface="Avenir"/>
                <a:cs typeface="Avenir"/>
                <a:sym typeface="Avenir"/>
              </a:rPr>
              <a:t>5</a:t>
            </a:r>
            <a:r>
              <a:rPr lang="fr-FR" sz="2800" b="1" i="1" u="none" strike="noStrike" cap="none" dirty="0">
                <a:solidFill>
                  <a:schemeClr val="lt1"/>
                </a:solidFill>
                <a:latin typeface="Avenir"/>
                <a:ea typeface="Avenir"/>
                <a:cs typeface="Avenir"/>
                <a:sym typeface="Avenir"/>
              </a:rPr>
              <a:t>. Autres soft </a:t>
            </a:r>
            <a:r>
              <a:rPr lang="fr-FR" sz="2800" b="1" i="1" u="none" strike="noStrike" cap="none" dirty="0" err="1">
                <a:solidFill>
                  <a:schemeClr val="lt1"/>
                </a:solidFill>
                <a:latin typeface="Avenir"/>
                <a:ea typeface="Avenir"/>
                <a:cs typeface="Avenir"/>
                <a:sym typeface="Avenir"/>
              </a:rPr>
              <a:t>skilles</a:t>
            </a:r>
            <a:r>
              <a:rPr lang="fr-FR" sz="2800" b="1" i="1" u="none" strike="noStrike" cap="none" dirty="0">
                <a:solidFill>
                  <a:schemeClr val="lt1"/>
                </a:solidFill>
                <a:latin typeface="Avenir"/>
                <a:ea typeface="Avenir"/>
                <a:cs typeface="Avenir"/>
                <a:sym typeface="Avenir"/>
              </a:rPr>
              <a:t> </a:t>
            </a:r>
            <a:r>
              <a:rPr lang="fr-FR" sz="2800" b="1" i="1" dirty="0">
                <a:solidFill>
                  <a:schemeClr val="lt1"/>
                </a:solidFill>
                <a:latin typeface="Avenir"/>
                <a:ea typeface="Avenir"/>
                <a:cs typeface="Avenir"/>
                <a:sym typeface="Avenir"/>
              </a:rPr>
              <a:t>liées à l’expérience de l’Avocat :</a:t>
            </a:r>
            <a:r>
              <a:rPr lang="fr-FR" sz="2800" b="1" i="1" u="none" strike="noStrike" cap="none" dirty="0">
                <a:solidFill>
                  <a:schemeClr val="lt1"/>
                </a:solidFill>
                <a:latin typeface="Avenir"/>
                <a:ea typeface="Avenir"/>
                <a:cs typeface="Avenir"/>
                <a:sym typeface="Avenir"/>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1" u="none" strike="noStrike" cap="none" dirty="0">
              <a:solidFill>
                <a:srgbClr val="DCC16D"/>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2800"/>
              <a:buFont typeface="Arial"/>
              <a:buNone/>
            </a:pPr>
            <a:endParaRPr sz="2800" b="0" i="1" u="none" strike="noStrike" cap="none" dirty="0">
              <a:solidFill>
                <a:schemeClr val="dk1"/>
              </a:solidFill>
              <a:latin typeface="Avenir"/>
              <a:ea typeface="Avenir"/>
              <a:cs typeface="Avenir"/>
              <a:sym typeface="Avenir"/>
            </a:endParaRPr>
          </a:p>
        </p:txBody>
      </p:sp>
      <p:grpSp>
        <p:nvGrpSpPr>
          <p:cNvPr id="322" name="Google Shape;322;p19"/>
          <p:cNvGrpSpPr/>
          <p:nvPr/>
        </p:nvGrpSpPr>
        <p:grpSpPr>
          <a:xfrm>
            <a:off x="963560" y="2344449"/>
            <a:ext cx="9117821" cy="1238090"/>
            <a:chOff x="0" y="771287"/>
            <a:chExt cx="9117821" cy="1238090"/>
          </a:xfrm>
        </p:grpSpPr>
        <p:sp>
          <p:nvSpPr>
            <p:cNvPr id="323" name="Google Shape;323;p19"/>
            <p:cNvSpPr/>
            <p:nvPr/>
          </p:nvSpPr>
          <p:spPr>
            <a:xfrm>
              <a:off x="0" y="963016"/>
              <a:ext cx="788130" cy="788130"/>
            </a:xfrm>
            <a:prstGeom prst="ellipse">
              <a:avLst/>
            </a:prstGeom>
            <a:solidFill>
              <a:srgbClr val="CAD1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9"/>
            <p:cNvSpPr/>
            <p:nvPr/>
          </p:nvSpPr>
          <p:spPr>
            <a:xfrm>
              <a:off x="191686" y="1103713"/>
              <a:ext cx="457115" cy="457115"/>
            </a:xfrm>
            <a:prstGeom prst="rect">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9"/>
            <p:cNvSpPr/>
            <p:nvPr/>
          </p:nvSpPr>
          <p:spPr>
            <a:xfrm>
              <a:off x="997052" y="1221247"/>
              <a:ext cx="1857735" cy="7881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9"/>
            <p:cNvSpPr txBox="1"/>
            <p:nvPr/>
          </p:nvSpPr>
          <p:spPr>
            <a:xfrm>
              <a:off x="997052" y="1221247"/>
              <a:ext cx="1857735" cy="78813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2000"/>
                <a:buFont typeface="Avenir"/>
                <a:buNone/>
              </a:pPr>
              <a:r>
                <a:rPr lang="fr-FR" sz="2000" b="1" i="0" u="none" strike="noStrike" cap="none">
                  <a:solidFill>
                    <a:schemeClr val="lt1"/>
                  </a:solidFill>
                  <a:latin typeface="Avenir"/>
                  <a:ea typeface="Avenir"/>
                  <a:cs typeface="Avenir"/>
                  <a:sym typeface="Avenir"/>
                </a:rPr>
                <a:t>La capacité d’écoute, d’analyse et de synthèse</a:t>
              </a:r>
              <a:endParaRPr sz="2000" b="1" i="0" u="none" strike="noStrike" cap="none">
                <a:solidFill>
                  <a:schemeClr val="lt1"/>
                </a:solidFill>
                <a:latin typeface="Avenir"/>
                <a:ea typeface="Avenir"/>
                <a:cs typeface="Avenir"/>
                <a:sym typeface="Avenir"/>
              </a:endParaRPr>
            </a:p>
          </p:txBody>
        </p:sp>
        <p:sp>
          <p:nvSpPr>
            <p:cNvPr id="327" name="Google Shape;327;p19"/>
            <p:cNvSpPr/>
            <p:nvPr/>
          </p:nvSpPr>
          <p:spPr>
            <a:xfrm>
              <a:off x="3164625" y="938205"/>
              <a:ext cx="788130" cy="788130"/>
            </a:xfrm>
            <a:prstGeom prst="ellipse">
              <a:avLst/>
            </a:prstGeom>
            <a:solidFill>
              <a:srgbClr val="CAD1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9"/>
            <p:cNvSpPr/>
            <p:nvPr/>
          </p:nvSpPr>
          <p:spPr>
            <a:xfrm>
              <a:off x="3330132" y="1103713"/>
              <a:ext cx="457115" cy="457115"/>
            </a:xfrm>
            <a:prstGeom prst="rect">
              <a:avLst/>
            </a:prstGeom>
            <a:blipFill rotWithShape="1">
              <a:blip r:embed="rId4">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9"/>
            <p:cNvSpPr/>
            <p:nvPr/>
          </p:nvSpPr>
          <p:spPr>
            <a:xfrm>
              <a:off x="4203566" y="771295"/>
              <a:ext cx="1857735" cy="7881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9"/>
            <p:cNvSpPr txBox="1"/>
            <p:nvPr/>
          </p:nvSpPr>
          <p:spPr>
            <a:xfrm>
              <a:off x="4203565" y="771287"/>
              <a:ext cx="1857600" cy="923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Avenir"/>
                <a:buNone/>
              </a:pPr>
              <a:r>
                <a:rPr lang="fr-FR" sz="2000" b="1" i="0" u="none" strike="noStrike" cap="none">
                  <a:solidFill>
                    <a:schemeClr val="dk1"/>
                  </a:solidFill>
                  <a:latin typeface="Avenir"/>
                  <a:ea typeface="Avenir"/>
                  <a:cs typeface="Avenir"/>
                  <a:sym typeface="Avenir"/>
                </a:rPr>
                <a:t>Capacité de </a:t>
              </a:r>
              <a:r>
                <a:rPr lang="fr-FR" sz="2000" b="1" i="0" u="none" strike="noStrike" cap="none">
                  <a:solidFill>
                    <a:schemeClr val="lt1"/>
                  </a:solidFill>
                  <a:latin typeface="Avenir"/>
                  <a:ea typeface="Avenir"/>
                  <a:cs typeface="Avenir"/>
                  <a:sym typeface="Avenir"/>
                </a:rPr>
                <a:t>garder la bonne distance</a:t>
              </a:r>
              <a:r>
                <a:rPr lang="fr-FR" sz="2000" b="1" i="0" u="none" strike="noStrike" cap="none">
                  <a:solidFill>
                    <a:schemeClr val="dk1"/>
                  </a:solidFill>
                  <a:latin typeface="Avenir"/>
                  <a:ea typeface="Avenir"/>
                  <a:cs typeface="Avenir"/>
                  <a:sym typeface="Avenir"/>
                </a:rPr>
                <a:t> </a:t>
              </a:r>
              <a:endParaRPr sz="2000" b="1" i="0" u="none" strike="noStrike" cap="none">
                <a:solidFill>
                  <a:schemeClr val="dk1"/>
                </a:solidFill>
                <a:latin typeface="Avenir"/>
                <a:ea typeface="Avenir"/>
                <a:cs typeface="Avenir"/>
                <a:sym typeface="Avenir"/>
              </a:endParaRPr>
            </a:p>
          </p:txBody>
        </p:sp>
        <p:sp>
          <p:nvSpPr>
            <p:cNvPr id="331" name="Google Shape;331;p19"/>
            <p:cNvSpPr/>
            <p:nvPr/>
          </p:nvSpPr>
          <p:spPr>
            <a:xfrm>
              <a:off x="6303071" y="938205"/>
              <a:ext cx="788130" cy="788130"/>
            </a:xfrm>
            <a:prstGeom prst="ellipse">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9"/>
            <p:cNvSpPr/>
            <p:nvPr/>
          </p:nvSpPr>
          <p:spPr>
            <a:xfrm>
              <a:off x="6468578" y="1103713"/>
              <a:ext cx="457115" cy="457115"/>
            </a:xfrm>
            <a:prstGeom prst="rect">
              <a:avLst/>
            </a:prstGeom>
            <a:blipFill rotWithShape="1">
              <a:blip r:embed="rId5">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9"/>
            <p:cNvSpPr/>
            <p:nvPr/>
          </p:nvSpPr>
          <p:spPr>
            <a:xfrm>
              <a:off x="7260086" y="938205"/>
              <a:ext cx="1857735" cy="7881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9"/>
            <p:cNvSpPr txBox="1"/>
            <p:nvPr/>
          </p:nvSpPr>
          <p:spPr>
            <a:xfrm>
              <a:off x="7260086" y="938205"/>
              <a:ext cx="1857735" cy="78813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2000"/>
                <a:buFont typeface="Avenir"/>
                <a:buNone/>
              </a:pPr>
              <a:r>
                <a:rPr lang="fr-FR" sz="2000" b="1" i="0" u="none" strike="noStrike" cap="none">
                  <a:solidFill>
                    <a:schemeClr val="lt1"/>
                  </a:solidFill>
                  <a:latin typeface="Avenir"/>
                  <a:ea typeface="Avenir"/>
                  <a:cs typeface="Avenir"/>
                  <a:sym typeface="Avenir"/>
                </a:rPr>
                <a:t>La gestion des situations de crise </a:t>
              </a:r>
              <a:endParaRPr sz="2000" b="1" i="0" u="none" strike="noStrike" cap="none">
                <a:solidFill>
                  <a:schemeClr val="lt1"/>
                </a:solidFill>
                <a:latin typeface="Avenir"/>
                <a:ea typeface="Avenir"/>
                <a:cs typeface="Avenir"/>
                <a:sym typeface="Avenir"/>
              </a:endParaRPr>
            </a:p>
          </p:txBody>
        </p:sp>
      </p:grpSp>
      <p:sp>
        <p:nvSpPr>
          <p:cNvPr id="335" name="Google Shape;335;p19"/>
          <p:cNvSpPr txBox="1"/>
          <p:nvPr/>
        </p:nvSpPr>
        <p:spPr>
          <a:xfrm>
            <a:off x="963560" y="4820628"/>
            <a:ext cx="930131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chemeClr val="lt1"/>
                </a:solidFill>
                <a:latin typeface="Avenir"/>
                <a:ea typeface="Avenir"/>
                <a:cs typeface="Avenir"/>
                <a:sym typeface="Avenir"/>
              </a:rPr>
              <a:t>Q: Peut-on aussi parler d’une forme de maturité de l’enquêteur pour pouvoir prendre le recul nécessaire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39"/>
        <p:cNvGrpSpPr/>
        <p:nvPr/>
      </p:nvGrpSpPr>
      <p:grpSpPr>
        <a:xfrm>
          <a:off x="0" y="0"/>
          <a:ext cx="0" cy="0"/>
          <a:chOff x="0" y="0"/>
          <a:chExt cx="0" cy="0"/>
        </a:xfrm>
      </p:grpSpPr>
      <p:sp>
        <p:nvSpPr>
          <p:cNvPr id="340" name="Google Shape;340;p20"/>
          <p:cNvSpPr txBox="1"/>
          <p:nvPr/>
        </p:nvSpPr>
        <p:spPr>
          <a:xfrm>
            <a:off x="5039137" y="609600"/>
            <a:ext cx="6132446" cy="1905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3200"/>
              <a:buFont typeface="Arial"/>
              <a:buNone/>
            </a:pPr>
            <a:r>
              <a:rPr lang="fr-FR" sz="3200" b="1" i="1" dirty="0">
                <a:solidFill>
                  <a:schemeClr val="lt1"/>
                </a:solidFill>
                <a:latin typeface="Avenir"/>
                <a:ea typeface="Avenir"/>
                <a:cs typeface="Avenir"/>
                <a:sym typeface="Avenir"/>
              </a:rPr>
              <a:t>6</a:t>
            </a:r>
            <a:r>
              <a:rPr lang="fr-FR" sz="3200" b="1" i="1" u="none" strike="noStrike" cap="none" dirty="0">
                <a:solidFill>
                  <a:schemeClr val="lt1"/>
                </a:solidFill>
                <a:latin typeface="Avenir"/>
                <a:ea typeface="Avenir"/>
                <a:cs typeface="Avenir"/>
                <a:sym typeface="Avenir"/>
              </a:rPr>
              <a:t>. L</a:t>
            </a:r>
            <a:r>
              <a:rPr lang="fr-FR" sz="3200" b="1" i="1" dirty="0">
                <a:solidFill>
                  <a:schemeClr val="lt1"/>
                </a:solidFill>
                <a:latin typeface="Avenir"/>
                <a:ea typeface="Avenir"/>
                <a:cs typeface="Avenir"/>
                <a:sym typeface="Avenir"/>
              </a:rPr>
              <a:t>a Compétence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r>
              <a:rPr lang="fr-FR" sz="2000" b="0" i="0" u="none" strike="noStrike" cap="none" dirty="0">
                <a:solidFill>
                  <a:schemeClr val="lt1"/>
                </a:solidFill>
                <a:latin typeface="Avenir"/>
                <a:ea typeface="Avenir"/>
                <a:cs typeface="Avenir"/>
                <a:sym typeface="Avenir"/>
              </a:rPr>
              <a:t>La compétence est une garantie de la rigueur de l’enquête et de la méthodologie employée. </a:t>
            </a:r>
            <a:endParaRPr sz="2000" b="0" i="0" u="none" strike="noStrike" cap="none" dirty="0">
              <a:solidFill>
                <a:schemeClr val="lt1"/>
              </a:solidFill>
              <a:latin typeface="Avenir"/>
              <a:ea typeface="Avenir"/>
              <a:cs typeface="Avenir"/>
              <a:sym typeface="Avenir"/>
            </a:endParaRPr>
          </a:p>
          <a:p>
            <a:pPr marL="0" marR="0" lvl="0" indent="0" algn="l" rtl="0">
              <a:lnSpc>
                <a:spcPct val="100000"/>
              </a:lnSpc>
              <a:spcBef>
                <a:spcPts val="600"/>
              </a:spcBef>
              <a:spcAft>
                <a:spcPts val="0"/>
              </a:spcAft>
              <a:buClr>
                <a:srgbClr val="000000"/>
              </a:buClr>
              <a:buSzPts val="3200"/>
              <a:buFont typeface="Arial"/>
              <a:buNone/>
            </a:pPr>
            <a:endParaRPr sz="3200" b="1" i="1" u="none" strike="noStrike" cap="none" dirty="0">
              <a:solidFill>
                <a:srgbClr val="DCC16D"/>
              </a:solidFill>
              <a:latin typeface="Avenir"/>
              <a:ea typeface="Avenir"/>
              <a:cs typeface="Avenir"/>
              <a:sym typeface="Avenir"/>
            </a:endParaRPr>
          </a:p>
        </p:txBody>
      </p:sp>
      <p:pic>
        <p:nvPicPr>
          <p:cNvPr id="341" name="Google Shape;341;p20" descr="Office Worker"/>
          <p:cNvPicPr preferRelativeResize="0"/>
          <p:nvPr/>
        </p:nvPicPr>
        <p:blipFill rotWithShape="1">
          <a:blip r:embed="rId3">
            <a:alphaModFix/>
          </a:blip>
          <a:srcRect/>
          <a:stretch/>
        </p:blipFill>
        <p:spPr>
          <a:xfrm>
            <a:off x="1180740" y="1621292"/>
            <a:ext cx="2565350" cy="3416888"/>
          </a:xfrm>
          <a:prstGeom prst="roundRect">
            <a:avLst>
              <a:gd name="adj" fmla="val 3517"/>
            </a:avLst>
          </a:prstGeom>
          <a:noFill/>
          <a:ln w="38100" cap="flat" cmpd="sng">
            <a:solidFill>
              <a:srgbClr val="363D46"/>
            </a:solidFill>
            <a:prstDash val="solid"/>
            <a:round/>
            <a:headEnd type="none" w="sm" len="sm"/>
            <a:tailEnd type="none" w="sm" len="sm"/>
          </a:ln>
        </p:spPr>
      </p:pic>
      <p:sp>
        <p:nvSpPr>
          <p:cNvPr id="342" name="Google Shape;342;p20"/>
          <p:cNvSpPr txBox="1">
            <a:spLocks noGrp="1"/>
          </p:cNvSpPr>
          <p:nvPr>
            <p:ph type="subTitle" idx="1"/>
          </p:nvPr>
        </p:nvSpPr>
        <p:spPr>
          <a:xfrm>
            <a:off x="4831166" y="2119746"/>
            <a:ext cx="6612689" cy="3790726"/>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20000"/>
              </a:lnSpc>
              <a:spcBef>
                <a:spcPts val="1000"/>
              </a:spcBef>
              <a:spcAft>
                <a:spcPts val="0"/>
              </a:spcAft>
              <a:buClr>
                <a:schemeClr val="lt1"/>
              </a:buClr>
              <a:buSzPts val="1900"/>
              <a:buFont typeface="Arial"/>
              <a:buChar char="•"/>
            </a:pPr>
            <a:r>
              <a:rPr lang="fr-FR" sz="1900" b="1">
                <a:solidFill>
                  <a:schemeClr val="lt1"/>
                </a:solidFill>
                <a:latin typeface="Avenir"/>
                <a:ea typeface="Avenir"/>
                <a:cs typeface="Avenir"/>
                <a:sym typeface="Avenir"/>
              </a:rPr>
              <a:t>Compétences juridiques solides </a:t>
            </a:r>
            <a:r>
              <a:rPr lang="fr-FR" sz="1900">
                <a:solidFill>
                  <a:schemeClr val="lt1"/>
                </a:solidFill>
                <a:latin typeface="Avenir"/>
                <a:ea typeface="Avenir"/>
                <a:cs typeface="Avenir"/>
                <a:sym typeface="Avenir"/>
              </a:rPr>
              <a:t>en matière de harcèlement, discrimination,  règles disciplinaires, des principes de l’aménagement de la charge de la preuve applicable devant les juridictions civiles et administratives, les principes de droit, droits de la défense, RGPD, statut lanceur d’alerte etc. (recommandation 25 décision cadre DDD).</a:t>
            </a:r>
            <a:endParaRPr/>
          </a:p>
          <a:p>
            <a:pPr marL="342900" lvl="0" indent="-222250" algn="l" rtl="0">
              <a:lnSpc>
                <a:spcPct val="90000"/>
              </a:lnSpc>
              <a:spcBef>
                <a:spcPts val="1000"/>
              </a:spcBef>
              <a:spcAft>
                <a:spcPts val="0"/>
              </a:spcAft>
              <a:buClr>
                <a:schemeClr val="dk1"/>
              </a:buClr>
              <a:buSzPts val="1900"/>
              <a:buFont typeface="Arial"/>
              <a:buNone/>
            </a:pPr>
            <a:endParaRPr sz="1900">
              <a:solidFill>
                <a:schemeClr val="lt1"/>
              </a:solidFill>
              <a:latin typeface="Avenir"/>
              <a:ea typeface="Avenir"/>
              <a:cs typeface="Avenir"/>
              <a:sym typeface="Avenir"/>
            </a:endParaRPr>
          </a:p>
          <a:p>
            <a:pPr marL="342900" lvl="0" indent="-342900" algn="l" rtl="0">
              <a:lnSpc>
                <a:spcPct val="110000"/>
              </a:lnSpc>
              <a:spcBef>
                <a:spcPts val="1000"/>
              </a:spcBef>
              <a:spcAft>
                <a:spcPts val="0"/>
              </a:spcAft>
              <a:buClr>
                <a:schemeClr val="lt1"/>
              </a:buClr>
              <a:buSzPts val="1900"/>
              <a:buFont typeface="Arial"/>
              <a:buChar char="•"/>
            </a:pPr>
            <a:r>
              <a:rPr lang="fr-FR" sz="1900" b="1">
                <a:solidFill>
                  <a:schemeClr val="lt1"/>
                </a:solidFill>
                <a:latin typeface="Avenir"/>
                <a:ea typeface="Avenir"/>
                <a:cs typeface="Avenir"/>
                <a:sym typeface="Avenir"/>
              </a:rPr>
              <a:t>Compétences en matière de recueil de la parole et de techniques d’audition</a:t>
            </a:r>
            <a:r>
              <a:rPr lang="fr-FR" sz="1900">
                <a:solidFill>
                  <a:schemeClr val="lt1"/>
                </a:solidFill>
                <a:latin typeface="Avenir"/>
                <a:ea typeface="Avenir"/>
                <a:cs typeface="Avenir"/>
                <a:sym typeface="Avenir"/>
              </a:rPr>
              <a:t>.</a:t>
            </a:r>
            <a:endParaRPr sz="1900">
              <a:solidFill>
                <a:schemeClr val="lt1"/>
              </a:solidFill>
              <a:latin typeface="Avenir"/>
              <a:ea typeface="Avenir"/>
              <a:cs typeface="Avenir"/>
              <a:sym typeface="Aveni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6"/>
        <p:cNvGrpSpPr/>
        <p:nvPr/>
      </p:nvGrpSpPr>
      <p:grpSpPr>
        <a:xfrm>
          <a:off x="0" y="0"/>
          <a:ext cx="0" cy="0"/>
          <a:chOff x="0" y="0"/>
          <a:chExt cx="0" cy="0"/>
        </a:xfrm>
      </p:grpSpPr>
      <p:sp>
        <p:nvSpPr>
          <p:cNvPr id="347" name="Google Shape;347;p21"/>
          <p:cNvSpPr txBox="1">
            <a:spLocks noGrp="1"/>
          </p:cNvSpPr>
          <p:nvPr>
            <p:ph type="subTitle" idx="1"/>
          </p:nvPr>
        </p:nvSpPr>
        <p:spPr>
          <a:xfrm>
            <a:off x="1524000" y="1268361"/>
            <a:ext cx="9144000" cy="4746490"/>
          </a:xfrm>
          <a:prstGeom prst="rect">
            <a:avLst/>
          </a:prstGeom>
          <a:noFill/>
          <a:ln>
            <a:noFill/>
          </a:ln>
        </p:spPr>
        <p:txBody>
          <a:bodyPr spcFirstLastPara="1" wrap="square" lIns="91425" tIns="45700" rIns="91425" bIns="45700" anchor="t" anchorCtr="0">
            <a:normAutofit fontScale="47500" lnSpcReduction="20000"/>
          </a:bodyPr>
          <a:lstStyle/>
          <a:p>
            <a:pPr marL="0" lvl="0" indent="0" algn="just" rtl="0">
              <a:lnSpc>
                <a:spcPct val="107000"/>
              </a:lnSpc>
              <a:spcBef>
                <a:spcPts val="0"/>
              </a:spcBef>
              <a:spcAft>
                <a:spcPts val="0"/>
              </a:spcAft>
              <a:buClr>
                <a:schemeClr val="dk1"/>
              </a:buClr>
              <a:buSzPct val="100000"/>
              <a:buNone/>
            </a:pPr>
            <a:endParaRPr sz="1200">
              <a:latin typeface="Avenir"/>
              <a:ea typeface="Avenir"/>
              <a:cs typeface="Avenir"/>
              <a:sym typeface="Avenir"/>
            </a:endParaRPr>
          </a:p>
          <a:p>
            <a:pPr marL="0" lvl="0" indent="0" algn="just" rtl="0">
              <a:lnSpc>
                <a:spcPct val="107000"/>
              </a:lnSpc>
              <a:spcBef>
                <a:spcPts val="1800"/>
              </a:spcBef>
              <a:spcAft>
                <a:spcPts val="0"/>
              </a:spcAft>
              <a:buClr>
                <a:srgbClr val="000000"/>
              </a:buClr>
              <a:buSzPct val="100000"/>
              <a:buNone/>
            </a:pPr>
            <a:r>
              <a:rPr lang="fr-FR" sz="4000" b="1">
                <a:solidFill>
                  <a:schemeClr val="lt1"/>
                </a:solidFill>
                <a:latin typeface="Avenir"/>
                <a:ea typeface="Avenir"/>
                <a:cs typeface="Avenir"/>
                <a:sym typeface="Avenir"/>
              </a:rPr>
              <a:t>Article 1.3 RIN </a:t>
            </a:r>
            <a:r>
              <a:rPr lang="fr-FR" sz="4000">
                <a:solidFill>
                  <a:schemeClr val="lt1"/>
                </a:solidFill>
                <a:latin typeface="Avenir"/>
                <a:ea typeface="Avenir"/>
                <a:cs typeface="Avenir"/>
                <a:sym typeface="Avenir"/>
              </a:rPr>
              <a:t>Il fait preuve, à l’égard de ses clients, de compétence, de dévouement, de diligence.</a:t>
            </a:r>
            <a:endParaRPr sz="4000">
              <a:solidFill>
                <a:schemeClr val="lt1"/>
              </a:solidFill>
              <a:latin typeface="Avenir"/>
              <a:ea typeface="Avenir"/>
              <a:cs typeface="Avenir"/>
              <a:sym typeface="Avenir"/>
            </a:endParaRPr>
          </a:p>
          <a:p>
            <a:pPr marL="0" lvl="0" indent="0" algn="just" rtl="0">
              <a:lnSpc>
                <a:spcPct val="107000"/>
              </a:lnSpc>
              <a:spcBef>
                <a:spcPts val="1800"/>
              </a:spcBef>
              <a:spcAft>
                <a:spcPts val="0"/>
              </a:spcAft>
              <a:buClr>
                <a:srgbClr val="000000"/>
              </a:buClr>
              <a:buSzPct val="100000"/>
              <a:buNone/>
            </a:pPr>
            <a:r>
              <a:rPr lang="fr-FR" sz="4000" b="1">
                <a:solidFill>
                  <a:schemeClr val="lt1"/>
                </a:solidFill>
                <a:latin typeface="Avenir"/>
                <a:ea typeface="Avenir"/>
                <a:cs typeface="Avenir"/>
                <a:sym typeface="Avenir"/>
              </a:rPr>
              <a:t>Il doit, par ailleurs, satisfaire une obligation de formation continue, </a:t>
            </a:r>
            <a:r>
              <a:rPr lang="fr-FR" sz="4000">
                <a:solidFill>
                  <a:schemeClr val="lt1"/>
                </a:solidFill>
                <a:latin typeface="Avenir"/>
                <a:ea typeface="Avenir"/>
                <a:cs typeface="Avenir"/>
                <a:sym typeface="Avenir"/>
              </a:rPr>
              <a:t>qui est la conséquence du devoir de compétence de l’avocat à l’égard de ses clients. </a:t>
            </a:r>
            <a:endParaRPr sz="4000">
              <a:solidFill>
                <a:schemeClr val="lt1"/>
              </a:solidFill>
              <a:latin typeface="Avenir"/>
              <a:ea typeface="Avenir"/>
              <a:cs typeface="Avenir"/>
              <a:sym typeface="Avenir"/>
            </a:endParaRPr>
          </a:p>
          <a:p>
            <a:pPr marL="0" lvl="0" indent="0" algn="just" rtl="0">
              <a:lnSpc>
                <a:spcPct val="90000"/>
              </a:lnSpc>
              <a:spcBef>
                <a:spcPts val="1800"/>
              </a:spcBef>
              <a:spcAft>
                <a:spcPts val="0"/>
              </a:spcAft>
              <a:buClr>
                <a:srgbClr val="25233C"/>
              </a:buClr>
              <a:buSzPct val="100000"/>
              <a:buNone/>
            </a:pPr>
            <a:r>
              <a:rPr lang="fr-FR" sz="4000">
                <a:solidFill>
                  <a:schemeClr val="lt1"/>
                </a:solidFill>
                <a:latin typeface="Avenir"/>
                <a:ea typeface="Avenir"/>
                <a:cs typeface="Avenir"/>
                <a:sym typeface="Avenir"/>
              </a:rPr>
              <a:t>Tout avocat inscrit à un barreau est tenu à une obligation de formation continue de </a:t>
            </a:r>
            <a:r>
              <a:rPr lang="fr-FR" sz="4000" b="1">
                <a:solidFill>
                  <a:schemeClr val="lt1"/>
                </a:solidFill>
                <a:latin typeface="Avenir"/>
                <a:ea typeface="Avenir"/>
                <a:cs typeface="Avenir"/>
                <a:sym typeface="Avenir"/>
              </a:rPr>
              <a:t>20 heures par année civile </a:t>
            </a:r>
            <a:r>
              <a:rPr lang="fr-FR" sz="4000">
                <a:solidFill>
                  <a:schemeClr val="lt1"/>
                </a:solidFill>
                <a:latin typeface="Avenir"/>
                <a:ea typeface="Avenir"/>
                <a:cs typeface="Avenir"/>
                <a:sym typeface="Avenir"/>
              </a:rPr>
              <a:t>ou de</a:t>
            </a:r>
            <a:r>
              <a:rPr lang="fr-FR" sz="4000" b="1">
                <a:solidFill>
                  <a:schemeClr val="lt1"/>
                </a:solidFill>
                <a:latin typeface="Avenir"/>
                <a:ea typeface="Avenir"/>
                <a:cs typeface="Avenir"/>
                <a:sym typeface="Avenir"/>
              </a:rPr>
              <a:t> 40 heures au cours de deux années consécutives.</a:t>
            </a:r>
            <a:endParaRPr sz="4000">
              <a:solidFill>
                <a:schemeClr val="lt1"/>
              </a:solidFill>
              <a:latin typeface="Avenir"/>
              <a:ea typeface="Avenir"/>
              <a:cs typeface="Avenir"/>
              <a:sym typeface="Avenir"/>
            </a:endParaRPr>
          </a:p>
          <a:p>
            <a:pPr marL="0" lvl="0" indent="0" algn="just" rtl="0">
              <a:lnSpc>
                <a:spcPct val="107000"/>
              </a:lnSpc>
              <a:spcBef>
                <a:spcPts val="1750"/>
              </a:spcBef>
              <a:spcAft>
                <a:spcPts val="0"/>
              </a:spcAft>
              <a:buClr>
                <a:srgbClr val="555555"/>
              </a:buClr>
              <a:buSzPct val="100000"/>
              <a:buNone/>
            </a:pPr>
            <a:r>
              <a:rPr lang="fr-FR" sz="4000" b="1">
                <a:solidFill>
                  <a:schemeClr val="lt1"/>
                </a:solidFill>
                <a:latin typeface="Avenir"/>
                <a:ea typeface="Avenir"/>
                <a:cs typeface="Avenir"/>
                <a:sym typeface="Avenir"/>
              </a:rPr>
              <a:t>La formation continue une condition d’exercice de la profession </a:t>
            </a:r>
            <a:r>
              <a:rPr lang="fr-FR" sz="4000">
                <a:solidFill>
                  <a:schemeClr val="lt1"/>
                </a:solidFill>
                <a:latin typeface="Avenir"/>
                <a:ea typeface="Avenir"/>
                <a:cs typeface="Avenir"/>
                <a:sym typeface="Avenir"/>
              </a:rPr>
              <a:t>(possibilité d’omission de l’avocat du tableau en cas de manquement à l’obligation de formation continue (Art. 49 modifiant l’art. 105 du décret du 27 nov. 1991)</a:t>
            </a:r>
            <a:endParaRPr sz="4000">
              <a:solidFill>
                <a:schemeClr val="lt1"/>
              </a:solidFill>
              <a:latin typeface="Avenir"/>
              <a:ea typeface="Avenir"/>
              <a:cs typeface="Avenir"/>
              <a:sym typeface="Avenir"/>
            </a:endParaRPr>
          </a:p>
          <a:p>
            <a:pPr marL="0" lvl="0" indent="0" algn="just" rtl="0">
              <a:lnSpc>
                <a:spcPct val="107000"/>
              </a:lnSpc>
              <a:spcBef>
                <a:spcPts val="1800"/>
              </a:spcBef>
              <a:spcAft>
                <a:spcPts val="0"/>
              </a:spcAft>
              <a:buClr>
                <a:srgbClr val="555555"/>
              </a:buClr>
              <a:buSzPct val="100000"/>
              <a:buNone/>
            </a:pPr>
            <a:r>
              <a:rPr lang="fr-FR" sz="4000" b="1">
                <a:solidFill>
                  <a:schemeClr val="lt1"/>
                </a:solidFill>
                <a:latin typeface="Avenir"/>
                <a:ea typeface="Avenir"/>
                <a:cs typeface="Avenir"/>
                <a:sym typeface="Avenir"/>
              </a:rPr>
              <a:t>Une compétence renforcée par sa maîtrise du contentieux</a:t>
            </a:r>
            <a:r>
              <a:rPr lang="fr-FR" sz="4900">
                <a:solidFill>
                  <a:schemeClr val="lt1"/>
                </a:solidFill>
                <a:latin typeface="Avenir"/>
                <a:ea typeface="Avenir"/>
                <a:cs typeface="Avenir"/>
                <a:sym typeface="Avenir"/>
              </a:rPr>
              <a:t>.</a:t>
            </a:r>
            <a:endParaRPr sz="4900">
              <a:solidFill>
                <a:schemeClr val="lt1"/>
              </a:solidFill>
              <a:latin typeface="Avenir"/>
              <a:ea typeface="Avenir"/>
              <a:cs typeface="Avenir"/>
              <a:sym typeface="Avenir"/>
            </a:endParaRPr>
          </a:p>
        </p:txBody>
      </p:sp>
      <p:sp>
        <p:nvSpPr>
          <p:cNvPr id="348" name="Google Shape;348;p21"/>
          <p:cNvSpPr txBox="1"/>
          <p:nvPr/>
        </p:nvSpPr>
        <p:spPr>
          <a:xfrm>
            <a:off x="1524000" y="438200"/>
            <a:ext cx="9144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a:solidFill>
                  <a:schemeClr val="lt1"/>
                </a:solidFill>
                <a:latin typeface="Avenir"/>
                <a:ea typeface="Avenir"/>
                <a:cs typeface="Avenir"/>
                <a:sym typeface="Avenir"/>
              </a:rPr>
              <a:t>P</a:t>
            </a:r>
            <a:r>
              <a:rPr lang="fr-FR" sz="2000" b="1">
                <a:solidFill>
                  <a:schemeClr val="lt1"/>
                </a:solidFill>
                <a:latin typeface="Avenir"/>
                <a:ea typeface="Avenir"/>
                <a:cs typeface="Avenir"/>
                <a:sym typeface="Avenir"/>
              </a:rPr>
              <a:t>our l’Avocat enquêteur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fr-FR" sz="2000" b="1">
                <a:solidFill>
                  <a:schemeClr val="lt1"/>
                </a:solidFill>
                <a:latin typeface="Avenir"/>
                <a:ea typeface="Avenir"/>
                <a:cs typeface="Avenir"/>
                <a:sym typeface="Avenir"/>
              </a:rPr>
              <a:t>Tenu d’une o</a:t>
            </a:r>
            <a:r>
              <a:rPr lang="fr-FR" sz="2000" b="1" i="0" u="none" strike="noStrike" cap="none">
                <a:solidFill>
                  <a:schemeClr val="lt1"/>
                </a:solidFill>
                <a:latin typeface="Avenir"/>
                <a:ea typeface="Avenir"/>
                <a:cs typeface="Avenir"/>
                <a:sym typeface="Avenir"/>
              </a:rPr>
              <a:t>bligation déontologique de compétence à l’égard de son client</a:t>
            </a:r>
            <a:endParaRPr sz="20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2"/>
        <p:cNvGrpSpPr/>
        <p:nvPr/>
      </p:nvGrpSpPr>
      <p:grpSpPr>
        <a:xfrm>
          <a:off x="0" y="0"/>
          <a:ext cx="0" cy="0"/>
          <a:chOff x="0" y="0"/>
          <a:chExt cx="0" cy="0"/>
        </a:xfrm>
      </p:grpSpPr>
      <p:sp>
        <p:nvSpPr>
          <p:cNvPr id="353" name="Google Shape;353;p22"/>
          <p:cNvSpPr txBox="1"/>
          <p:nvPr/>
        </p:nvSpPr>
        <p:spPr>
          <a:xfrm>
            <a:off x="797442" y="390628"/>
            <a:ext cx="9090900" cy="80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1" u="none" strike="noStrike" cap="none" dirty="0">
                <a:solidFill>
                  <a:schemeClr val="lt1"/>
                </a:solidFill>
                <a:latin typeface="Avenir"/>
                <a:ea typeface="Avenir"/>
                <a:cs typeface="Avenir"/>
                <a:sym typeface="Avenir"/>
              </a:rPr>
              <a:t>III. L’E</a:t>
            </a:r>
            <a:r>
              <a:rPr lang="fr-FR" sz="2800" b="1" i="1" dirty="0">
                <a:solidFill>
                  <a:schemeClr val="lt1"/>
                </a:solidFill>
                <a:latin typeface="Avenir"/>
                <a:ea typeface="Avenir"/>
                <a:cs typeface="Avenir"/>
                <a:sym typeface="Avenir"/>
              </a:rPr>
              <a:t>nquêteur droit social</a:t>
            </a:r>
            <a:r>
              <a:rPr lang="fr-FR" sz="2800" b="1" i="1" u="none" strike="noStrike" cap="none" dirty="0">
                <a:solidFill>
                  <a:schemeClr val="lt1"/>
                </a:solidFill>
                <a:latin typeface="Avenir"/>
                <a:ea typeface="Avenir"/>
                <a:cs typeface="Avenir"/>
                <a:sym typeface="Avenir"/>
              </a:rPr>
              <a:t>, </a:t>
            </a:r>
            <a:r>
              <a:rPr lang="fr-FR" sz="2800" b="1" i="1" dirty="0">
                <a:solidFill>
                  <a:schemeClr val="lt1"/>
                </a:solidFill>
                <a:latin typeface="Avenir"/>
                <a:ea typeface="Avenir"/>
                <a:cs typeface="Avenir"/>
                <a:sym typeface="Avenir"/>
              </a:rPr>
              <a:t>quelles formations ?</a:t>
            </a:r>
            <a:endParaRPr sz="2800" b="1" i="1" u="none" strike="noStrike" cap="none" dirty="0">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grpSp>
        <p:nvGrpSpPr>
          <p:cNvPr id="354" name="Google Shape;354;p22"/>
          <p:cNvGrpSpPr/>
          <p:nvPr/>
        </p:nvGrpSpPr>
        <p:grpSpPr>
          <a:xfrm>
            <a:off x="658774" y="1541493"/>
            <a:ext cx="6912050" cy="4335981"/>
            <a:chOff x="85130" y="105983"/>
            <a:chExt cx="6912050" cy="4335981"/>
          </a:xfrm>
        </p:grpSpPr>
        <p:sp>
          <p:nvSpPr>
            <p:cNvPr id="355" name="Google Shape;355;p22"/>
            <p:cNvSpPr/>
            <p:nvPr/>
          </p:nvSpPr>
          <p:spPr>
            <a:xfrm>
              <a:off x="85130" y="108088"/>
              <a:ext cx="3373311" cy="2023987"/>
            </a:xfrm>
            <a:prstGeom prst="rect">
              <a:avLst/>
            </a:prstGeom>
            <a:solidFill>
              <a:srgbClr val="F2F2F2"/>
            </a:solidFill>
            <a:ln w="19050" cap="flat" cmpd="sng">
              <a:solidFill>
                <a:srgbClr val="F2F2F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2"/>
            <p:cNvSpPr txBox="1"/>
            <p:nvPr/>
          </p:nvSpPr>
          <p:spPr>
            <a:xfrm>
              <a:off x="85130" y="108088"/>
              <a:ext cx="3373311" cy="202398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fr-FR" sz="1600" b="1" i="0" u="none" strike="noStrike" cap="none">
                  <a:solidFill>
                    <a:schemeClr val="dk1"/>
                  </a:solidFill>
                  <a:latin typeface="Arial"/>
                  <a:ea typeface="Arial"/>
                  <a:cs typeface="Arial"/>
                  <a:sym typeface="Arial"/>
                </a:rPr>
                <a:t>Formation Juridique Harcèlement droit et JP/ discrimination/ droit social notamment matière disciplinaire/ principes généraux de droit/ Droit de la défense, RGPD, lanceur d’alerte etc. </a:t>
              </a:r>
              <a:r>
                <a:rPr lang="fr-FR" sz="1600" b="0" i="0" u="none" strike="noStrike" cap="none">
                  <a:solidFill>
                    <a:schemeClr val="dk1"/>
                  </a:solidFill>
                  <a:latin typeface="Arial"/>
                  <a:ea typeface="Arial"/>
                  <a:cs typeface="Arial"/>
                  <a:sym typeface="Arial"/>
                </a:rPr>
                <a:t>(recommandation 25 décision cadre DDD).</a:t>
              </a:r>
              <a:endParaRPr sz="1600" b="0" i="0" u="none" strike="noStrike" cap="none">
                <a:solidFill>
                  <a:schemeClr val="dk1"/>
                </a:solidFill>
                <a:latin typeface="Arial"/>
                <a:ea typeface="Arial"/>
                <a:cs typeface="Arial"/>
                <a:sym typeface="Arial"/>
              </a:endParaRPr>
            </a:p>
          </p:txBody>
        </p:sp>
        <p:sp>
          <p:nvSpPr>
            <p:cNvPr id="357" name="Google Shape;357;p22"/>
            <p:cNvSpPr/>
            <p:nvPr/>
          </p:nvSpPr>
          <p:spPr>
            <a:xfrm>
              <a:off x="3623869" y="105983"/>
              <a:ext cx="3373311" cy="2023987"/>
            </a:xfrm>
            <a:prstGeom prst="rect">
              <a:avLst/>
            </a:prstGeom>
            <a:solidFill>
              <a:srgbClr val="F2F2F2"/>
            </a:solidFill>
            <a:ln w="19050" cap="flat" cmpd="sng">
              <a:solidFill>
                <a:srgbClr val="F2F2F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22"/>
            <p:cNvSpPr txBox="1"/>
            <p:nvPr/>
          </p:nvSpPr>
          <p:spPr>
            <a:xfrm>
              <a:off x="3623869" y="105983"/>
              <a:ext cx="3373311" cy="202398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fr-FR" sz="1600" b="1" i="0" u="none" strike="noStrike" cap="none">
                  <a:solidFill>
                    <a:schemeClr val="dk1"/>
                  </a:solidFill>
                  <a:latin typeface="Arial"/>
                  <a:ea typeface="Arial"/>
                  <a:cs typeface="Arial"/>
                  <a:sym typeface="Arial"/>
                </a:rPr>
                <a:t>Techniques d’enquête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chemeClr val="dk1"/>
                </a:buClr>
                <a:buSzPts val="1600"/>
                <a:buFont typeface="Arial"/>
                <a:buNone/>
              </a:pPr>
              <a:r>
                <a:rPr lang="fr-FR" sz="1600" b="0" i="0" u="none" strike="noStrike" cap="none">
                  <a:solidFill>
                    <a:schemeClr val="dk1"/>
                  </a:solidFill>
                  <a:latin typeface="Arial"/>
                  <a:ea typeface="Arial"/>
                  <a:cs typeface="Arial"/>
                  <a:sym typeface="Arial"/>
                </a:rPr>
                <a:t>Méthodologie de l’enquête </a:t>
              </a:r>
              <a:endParaRPr sz="1400" b="0" i="0" u="none" strike="noStrike" cap="none">
                <a:solidFill>
                  <a:srgbClr val="000000"/>
                </a:solidFill>
                <a:latin typeface="Arial"/>
                <a:ea typeface="Arial"/>
                <a:cs typeface="Arial"/>
                <a:sym typeface="Arial"/>
              </a:endParaRPr>
            </a:p>
          </p:txBody>
        </p:sp>
        <p:sp>
          <p:nvSpPr>
            <p:cNvPr id="359" name="Google Shape;359;p22"/>
            <p:cNvSpPr/>
            <p:nvPr/>
          </p:nvSpPr>
          <p:spPr>
            <a:xfrm>
              <a:off x="85130" y="2417977"/>
              <a:ext cx="3373311" cy="2023987"/>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2"/>
            <p:cNvSpPr txBox="1"/>
            <p:nvPr/>
          </p:nvSpPr>
          <p:spPr>
            <a:xfrm>
              <a:off x="85130" y="2417977"/>
              <a:ext cx="3373311" cy="202398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fr-FR" sz="1600" b="1" i="0" u="none" strike="noStrike" cap="none">
                  <a:solidFill>
                    <a:schemeClr val="dk1"/>
                  </a:solidFill>
                  <a:latin typeface="Arial"/>
                  <a:ea typeface="Arial"/>
                  <a:cs typeface="Arial"/>
                  <a:sym typeface="Arial"/>
                </a:rPr>
                <a:t>Techniques d’entretien</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chemeClr val="dk1"/>
                </a:buClr>
                <a:buSzPts val="1600"/>
                <a:buFont typeface="Arial"/>
                <a:buNone/>
              </a:pPr>
              <a:r>
                <a:rPr lang="fr-FR" sz="1600" b="0" i="0" u="none" strike="noStrike" cap="none">
                  <a:solidFill>
                    <a:schemeClr val="dk1"/>
                  </a:solidFill>
                  <a:latin typeface="Arial"/>
                  <a:ea typeface="Arial"/>
                  <a:cs typeface="Arial"/>
                  <a:sym typeface="Arial"/>
                </a:rPr>
                <a:t>Exemple : écoute active dans le cadre de la médiation</a:t>
              </a:r>
              <a:endParaRPr sz="1600" b="0" i="0" u="none" strike="noStrike" cap="none">
                <a:solidFill>
                  <a:schemeClr val="dk1"/>
                </a:solidFill>
                <a:latin typeface="Arial"/>
                <a:ea typeface="Arial"/>
                <a:cs typeface="Arial"/>
                <a:sym typeface="Arial"/>
              </a:endParaRPr>
            </a:p>
          </p:txBody>
        </p:sp>
        <p:sp>
          <p:nvSpPr>
            <p:cNvPr id="361" name="Google Shape;361;p22"/>
            <p:cNvSpPr/>
            <p:nvPr/>
          </p:nvSpPr>
          <p:spPr>
            <a:xfrm>
              <a:off x="3623869" y="2411561"/>
              <a:ext cx="3373311" cy="2023987"/>
            </a:xfrm>
            <a:prstGeom prst="rect">
              <a:avLst/>
            </a:prstGeom>
            <a:solidFill>
              <a:srgbClr val="F2F2F2"/>
            </a:solidFill>
            <a:ln w="19050" cap="flat" cmpd="sng">
              <a:solidFill>
                <a:srgbClr val="F2F2F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22"/>
            <p:cNvSpPr txBox="1"/>
            <p:nvPr/>
          </p:nvSpPr>
          <p:spPr>
            <a:xfrm>
              <a:off x="3623869" y="2411561"/>
              <a:ext cx="3373311" cy="202398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fr-FR" sz="1600" b="1" i="0" u="none" strike="noStrike" cap="none">
                  <a:solidFill>
                    <a:schemeClr val="dk1"/>
                  </a:solidFill>
                  <a:latin typeface="Arial"/>
                  <a:ea typeface="Arial"/>
                  <a:cs typeface="Arial"/>
                  <a:sym typeface="Arial"/>
                </a:rPr>
                <a:t>DDD Exigence de formation continue </a:t>
              </a:r>
              <a:endParaRPr sz="1600" b="1" i="0" u="none" strike="noStrike" cap="none">
                <a:solidFill>
                  <a:schemeClr val="dk1"/>
                </a:solidFill>
                <a:latin typeface="Arial"/>
                <a:ea typeface="Arial"/>
                <a:cs typeface="Arial"/>
                <a:sym typeface="Arial"/>
              </a:endParaRPr>
            </a:p>
          </p:txBody>
        </p:sp>
      </p:grpSp>
      <p:sp>
        <p:nvSpPr>
          <p:cNvPr id="363" name="Google Shape;363;p22"/>
          <p:cNvSpPr txBox="1"/>
          <p:nvPr/>
        </p:nvSpPr>
        <p:spPr>
          <a:xfrm>
            <a:off x="8340379" y="1814301"/>
            <a:ext cx="3463800" cy="3755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chemeClr val="lt1"/>
                </a:solidFill>
                <a:latin typeface="Avenir"/>
                <a:ea typeface="Avenir"/>
                <a:cs typeface="Avenir"/>
                <a:sym typeface="Avenir"/>
              </a:rPr>
              <a:t>Quid de la formation du membre CSE </a:t>
            </a:r>
            <a:r>
              <a:rPr lang="fr-FR" sz="2000" b="0" i="0" u="none" strike="noStrike" cap="none">
                <a:solidFill>
                  <a:schemeClr val="lt1"/>
                </a:solidFill>
                <a:latin typeface="Avenir"/>
                <a:ea typeface="Avenir"/>
                <a:cs typeface="Avenir"/>
                <a:sym typeface="Avenir"/>
              </a:rPr>
              <a:t>qui doit mener l’enquête conjointement à la suite d’une l’alerte CSE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venir"/>
              <a:ea typeface="Avenir"/>
              <a:cs typeface="Avenir"/>
              <a:sym typeface="Avenir"/>
            </a:endParaRPr>
          </a:p>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a:solidFill>
                  <a:schemeClr val="lt1"/>
                </a:solidFill>
                <a:latin typeface="Avenir"/>
                <a:ea typeface="Avenir"/>
                <a:cs typeface="Avenir"/>
                <a:sym typeface="Avenir"/>
              </a:rPr>
              <a:t>DDD ne dit rien à ce sujet</a:t>
            </a:r>
            <a:r>
              <a:rPr lang="fr-FR" sz="2000" b="1" i="0" u="none" strike="noStrike" cap="none">
                <a:solidFill>
                  <a:schemeClr val="lt1"/>
                </a:solidFill>
                <a:latin typeface="Avenir"/>
                <a:ea typeface="Avenir"/>
                <a:cs typeface="Avenir"/>
                <a:sym typeface="Avenir"/>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Avenir"/>
              <a:ea typeface="Avenir"/>
              <a:cs typeface="Avenir"/>
              <a:sym typeface="Avenir"/>
            </a:endParaRPr>
          </a:p>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chemeClr val="lt1"/>
                </a:solidFill>
                <a:latin typeface="Avenir"/>
                <a:ea typeface="Avenir"/>
                <a:cs typeface="Avenir"/>
                <a:sym typeface="Avenir"/>
              </a:rPr>
              <a:t>Le membre du CSE prend la posture d’enquêteur dans ce cas et doit à notre sens répondre aux requis.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67"/>
        <p:cNvGrpSpPr/>
        <p:nvPr/>
      </p:nvGrpSpPr>
      <p:grpSpPr>
        <a:xfrm>
          <a:off x="0" y="0"/>
          <a:ext cx="0" cy="0"/>
          <a:chOff x="0" y="0"/>
          <a:chExt cx="0" cy="0"/>
        </a:xfrm>
      </p:grpSpPr>
      <p:sp>
        <p:nvSpPr>
          <p:cNvPr id="368" name="Google Shape;368;p23"/>
          <p:cNvSpPr txBox="1">
            <a:spLocks noGrp="1"/>
          </p:cNvSpPr>
          <p:nvPr>
            <p:ph type="ctrTitle"/>
          </p:nvPr>
        </p:nvSpPr>
        <p:spPr>
          <a:xfrm>
            <a:off x="1262743" y="682204"/>
            <a:ext cx="9306296" cy="82596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Play"/>
              <a:buNone/>
            </a:pPr>
            <a:br>
              <a:rPr lang="fr-FR" sz="3200" b="1"/>
            </a:br>
            <a:br>
              <a:rPr lang="fr-FR" sz="3200" b="1"/>
            </a:br>
            <a:br>
              <a:rPr lang="fr-FR" sz="3200" b="1"/>
            </a:br>
            <a:br>
              <a:rPr lang="fr-FR" sz="3200" b="1"/>
            </a:br>
            <a:br>
              <a:rPr lang="fr-FR" sz="3200" b="1"/>
            </a:br>
            <a:br>
              <a:rPr lang="fr-FR" sz="3200" b="1"/>
            </a:br>
            <a:br>
              <a:rPr lang="fr-FR" sz="3200" b="1">
                <a:solidFill>
                  <a:srgbClr val="DCC16D"/>
                </a:solidFill>
                <a:latin typeface="Avenir"/>
                <a:ea typeface="Avenir"/>
                <a:cs typeface="Avenir"/>
                <a:sym typeface="Avenir"/>
              </a:rPr>
            </a:br>
            <a:r>
              <a:rPr lang="fr-FR" sz="3200" b="1">
                <a:solidFill>
                  <a:schemeClr val="lt1"/>
                </a:solidFill>
                <a:latin typeface="Avenir"/>
                <a:ea typeface="Avenir"/>
                <a:cs typeface="Avenir"/>
                <a:sym typeface="Avenir"/>
              </a:rPr>
              <a:t>L’Avocat Enquêteur, une évidence !</a:t>
            </a:r>
            <a:endParaRPr sz="3200" b="1">
              <a:solidFill>
                <a:schemeClr val="lt1"/>
              </a:solidFill>
              <a:latin typeface="Avenir"/>
              <a:ea typeface="Avenir"/>
              <a:cs typeface="Avenir"/>
              <a:sym typeface="Avenir"/>
            </a:endParaRPr>
          </a:p>
        </p:txBody>
      </p:sp>
      <p:grpSp>
        <p:nvGrpSpPr>
          <p:cNvPr id="369" name="Google Shape;369;p23"/>
          <p:cNvGrpSpPr/>
          <p:nvPr/>
        </p:nvGrpSpPr>
        <p:grpSpPr>
          <a:xfrm>
            <a:off x="1524901" y="1660848"/>
            <a:ext cx="9142197" cy="4455914"/>
            <a:chOff x="901" y="59031"/>
            <a:chExt cx="9142197" cy="4455914"/>
          </a:xfrm>
        </p:grpSpPr>
        <p:sp>
          <p:nvSpPr>
            <p:cNvPr id="370" name="Google Shape;370;p23"/>
            <p:cNvSpPr/>
            <p:nvPr/>
          </p:nvSpPr>
          <p:spPr>
            <a:xfrm rot="-5400000">
              <a:off x="901" y="59031"/>
              <a:ext cx="4455914" cy="4455914"/>
            </a:xfrm>
            <a:prstGeom prst="downArrow">
              <a:avLst>
                <a:gd name="adj1" fmla="val 50000"/>
                <a:gd name="adj2" fmla="val 35000"/>
              </a:avLst>
            </a:prstGeom>
            <a:solidFill>
              <a:srgbClr val="F2F2F2"/>
            </a:solid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23"/>
            <p:cNvSpPr txBox="1"/>
            <p:nvPr/>
          </p:nvSpPr>
          <p:spPr>
            <a:xfrm>
              <a:off x="901" y="1173009"/>
              <a:ext cx="3676129" cy="2227957"/>
            </a:xfrm>
            <a:prstGeom prst="rect">
              <a:avLst/>
            </a:prstGeom>
            <a:noFill/>
            <a:ln>
              <a:noFill/>
            </a:ln>
          </p:spPr>
          <p:txBody>
            <a:bodyPr spcFirstLastPara="1" wrap="square" lIns="99550" tIns="99550" rIns="99550" bIns="99550" anchor="ctr" anchorCtr="0">
              <a:noAutofit/>
            </a:bodyPr>
            <a:lstStyle/>
            <a:p>
              <a:pPr marL="0" marR="0" lvl="0" indent="0" algn="just" rtl="0">
                <a:lnSpc>
                  <a:spcPct val="90000"/>
                </a:lnSpc>
                <a:spcBef>
                  <a:spcPts val="0"/>
                </a:spcBef>
                <a:spcAft>
                  <a:spcPts val="0"/>
                </a:spcAft>
                <a:buClr>
                  <a:schemeClr val="dk1"/>
                </a:buClr>
                <a:buSzPts val="1400"/>
                <a:buFont typeface="Avenir"/>
                <a:buNone/>
              </a:pPr>
              <a:r>
                <a:rPr lang="fr-FR" sz="1400" b="1" i="0" u="none" strike="noStrike" cap="none">
                  <a:solidFill>
                    <a:schemeClr val="dk1"/>
                  </a:solidFill>
                  <a:latin typeface="Avenir"/>
                  <a:ea typeface="Avenir"/>
                  <a:cs typeface="Avenir"/>
                  <a:sym typeface="Avenir"/>
                </a:rPr>
                <a:t>L’avocat de par ses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490"/>
                </a:spcBef>
                <a:spcAft>
                  <a:spcPts val="0"/>
                </a:spcAft>
                <a:buClr>
                  <a:schemeClr val="dk1"/>
                </a:buClr>
                <a:buSzPts val="1400"/>
                <a:buFont typeface="Avenir"/>
                <a:buNone/>
              </a:pPr>
              <a:r>
                <a:rPr lang="fr-FR" sz="1400" b="1" i="0" u="none" strike="noStrike" cap="none">
                  <a:solidFill>
                    <a:schemeClr val="dk1"/>
                  </a:solidFill>
                  <a:latin typeface="Avenir"/>
                  <a:ea typeface="Avenir"/>
                  <a:cs typeface="Avenir"/>
                  <a:sym typeface="Avenir"/>
                </a:rPr>
                <a:t>- compétences juridiques</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490"/>
                </a:spcBef>
                <a:spcAft>
                  <a:spcPts val="0"/>
                </a:spcAft>
                <a:buClr>
                  <a:schemeClr val="dk1"/>
                </a:buClr>
                <a:buSzPts val="1400"/>
                <a:buFont typeface="Avenir"/>
                <a:buNone/>
              </a:pPr>
              <a:r>
                <a:rPr lang="fr-FR" sz="1400" b="1" i="0" u="none" strike="noStrike" cap="none">
                  <a:solidFill>
                    <a:schemeClr val="dk1"/>
                  </a:solidFill>
                  <a:latin typeface="Avenir"/>
                  <a:ea typeface="Avenir"/>
                  <a:cs typeface="Avenir"/>
                  <a:sym typeface="Avenir"/>
                </a:rPr>
                <a:t>- sa maîtrise du contentieux,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490"/>
                </a:spcBef>
                <a:spcAft>
                  <a:spcPts val="0"/>
                </a:spcAft>
                <a:buClr>
                  <a:schemeClr val="dk1"/>
                </a:buClr>
                <a:buSzPts val="1400"/>
                <a:buFont typeface="Avenir"/>
                <a:buNone/>
              </a:pPr>
              <a:r>
                <a:rPr lang="fr-FR" sz="1400" b="1" i="0" u="none" strike="noStrike" cap="none">
                  <a:solidFill>
                    <a:schemeClr val="dk1"/>
                  </a:solidFill>
                  <a:latin typeface="Avenir"/>
                  <a:ea typeface="Avenir"/>
                  <a:cs typeface="Avenir"/>
                  <a:sym typeface="Avenir"/>
                </a:rPr>
                <a:t>- sa déontologie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490"/>
                </a:spcBef>
                <a:spcAft>
                  <a:spcPts val="0"/>
                </a:spcAft>
                <a:buClr>
                  <a:schemeClr val="dk1"/>
                </a:buClr>
                <a:buSzPts val="1400"/>
                <a:buFont typeface="Avenir"/>
                <a:buNone/>
              </a:pPr>
              <a:r>
                <a:rPr lang="fr-FR" sz="1400" b="1" i="0" u="none" strike="noStrike" cap="none">
                  <a:solidFill>
                    <a:schemeClr val="dk1"/>
                  </a:solidFill>
                  <a:latin typeface="Avenir"/>
                  <a:ea typeface="Avenir"/>
                  <a:cs typeface="Avenir"/>
                  <a:sym typeface="Avenir"/>
                </a:rPr>
                <a:t>- sa qualité d’auxiliaire de justice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Avenir"/>
                <a:buNone/>
              </a:pPr>
              <a:r>
                <a:rPr lang="fr-FR" sz="1400" b="0" i="0" u="none" strike="noStrike" cap="none">
                  <a:solidFill>
                    <a:schemeClr val="dk1"/>
                  </a:solidFill>
                  <a:latin typeface="Avenir"/>
                  <a:ea typeface="Avenir"/>
                  <a:cs typeface="Avenir"/>
                  <a:sym typeface="Avenir"/>
                </a:rPr>
                <a:t>présente toutes les garanties d’une enquête sociale conforme.</a:t>
              </a:r>
              <a:endParaRPr sz="1400" b="0" i="0" u="none" strike="noStrike" cap="none">
                <a:solidFill>
                  <a:schemeClr val="dk1"/>
                </a:solidFill>
                <a:latin typeface="Avenir"/>
                <a:ea typeface="Avenir"/>
                <a:cs typeface="Avenir"/>
                <a:sym typeface="Avenir"/>
              </a:endParaRPr>
            </a:p>
          </p:txBody>
        </p:sp>
        <p:sp>
          <p:nvSpPr>
            <p:cNvPr id="372" name="Google Shape;372;p23"/>
            <p:cNvSpPr/>
            <p:nvPr/>
          </p:nvSpPr>
          <p:spPr>
            <a:xfrm rot="5400000">
              <a:off x="4687184" y="59031"/>
              <a:ext cx="4455914" cy="4455914"/>
            </a:xfrm>
            <a:prstGeom prst="downArrow">
              <a:avLst>
                <a:gd name="adj1" fmla="val 50000"/>
                <a:gd name="adj2" fmla="val 35000"/>
              </a:avLst>
            </a:prstGeom>
            <a:solidFill>
              <a:srgbClr val="F2F2F2"/>
            </a:solid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23"/>
            <p:cNvSpPr txBox="1"/>
            <p:nvPr/>
          </p:nvSpPr>
          <p:spPr>
            <a:xfrm>
              <a:off x="5466969" y="1173010"/>
              <a:ext cx="3676129" cy="2227957"/>
            </a:xfrm>
            <a:prstGeom prst="rect">
              <a:avLst/>
            </a:prstGeom>
            <a:noFill/>
            <a:ln>
              <a:noFill/>
            </a:ln>
          </p:spPr>
          <p:txBody>
            <a:bodyPr spcFirstLastPara="1" wrap="square" lIns="99550" tIns="99550" rIns="99550" bIns="99550" anchor="t" anchorCtr="0">
              <a:noAutofit/>
            </a:bodyPr>
            <a:lstStyle/>
            <a:p>
              <a:pPr marL="0" marR="0" lvl="0" indent="0" algn="l" rtl="0">
                <a:lnSpc>
                  <a:spcPct val="90000"/>
                </a:lnSpc>
                <a:spcBef>
                  <a:spcPts val="0"/>
                </a:spcBef>
                <a:spcAft>
                  <a:spcPts val="0"/>
                </a:spcAft>
                <a:buClr>
                  <a:schemeClr val="dk1"/>
                </a:buClr>
                <a:buSzPts val="1400"/>
                <a:buFont typeface="Avenir"/>
                <a:buNone/>
              </a:pPr>
              <a:r>
                <a:rPr lang="fr-FR" sz="1400" b="1" i="0" u="none" strike="noStrike" cap="none">
                  <a:solidFill>
                    <a:schemeClr val="dk1"/>
                  </a:solidFill>
                  <a:latin typeface="Avenir"/>
                  <a:ea typeface="Avenir"/>
                  <a:cs typeface="Avenir"/>
                  <a:sym typeface="Avenir"/>
                </a:rPr>
                <a:t>Son activité d’enquêteur est exercée dans le respect de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Avenir"/>
                <a:buNone/>
              </a:pPr>
              <a:r>
                <a:rPr lang="fr-FR" sz="1400" b="1" i="0" u="none" strike="noStrike" cap="none">
                  <a:solidFill>
                    <a:schemeClr val="dk1"/>
                  </a:solidFill>
                  <a:latin typeface="Avenir"/>
                  <a:ea typeface="Avenir"/>
                  <a:cs typeface="Avenir"/>
                  <a:sym typeface="Avenir"/>
                </a:rPr>
                <a:t>- nos principes fondamentaux et,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Avenir"/>
                <a:buNone/>
              </a:pPr>
              <a:r>
                <a:rPr lang="fr-FR" sz="1400" b="1" i="0" u="none" strike="noStrike" cap="none">
                  <a:solidFill>
                    <a:schemeClr val="dk1"/>
                  </a:solidFill>
                  <a:latin typeface="Avenir"/>
                  <a:ea typeface="Avenir"/>
                  <a:cs typeface="Avenir"/>
                  <a:sym typeface="Avenir"/>
                </a:rPr>
                <a:t>- notre posture d’avocat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Avenir"/>
                <a:buNone/>
              </a:pPr>
              <a:r>
                <a:rPr lang="fr-FR" sz="1400" b="1" i="0" u="none" strike="noStrike" cap="none">
                  <a:solidFill>
                    <a:schemeClr val="dk1"/>
                  </a:solidFill>
                  <a:latin typeface="Avenir"/>
                  <a:ea typeface="Avenir"/>
                  <a:cs typeface="Avenir"/>
                  <a:sym typeface="Avenir"/>
                </a:rPr>
                <a:t> </a:t>
              </a:r>
              <a:r>
                <a:rPr lang="fr-FR" sz="1400" b="0" i="0" u="none" strike="noStrike" cap="none">
                  <a:solidFill>
                    <a:schemeClr val="dk1"/>
                  </a:solidFill>
                  <a:latin typeface="Avenir"/>
                  <a:ea typeface="Avenir"/>
                  <a:cs typeface="Avenir"/>
                  <a:sym typeface="Avenir"/>
                </a:rPr>
                <a:t>comme prévu par  :</a:t>
              </a:r>
              <a:endParaRPr sz="1400" b="0" i="0" u="none" strike="noStrike" cap="none">
                <a:solidFill>
                  <a:schemeClr val="dk1"/>
                </a:solidFill>
                <a:latin typeface="Avenir"/>
                <a:ea typeface="Avenir"/>
                <a:cs typeface="Avenir"/>
                <a:sym typeface="Avenir"/>
              </a:endParaRPr>
            </a:p>
            <a:p>
              <a:pPr marL="114300" marR="0" lvl="1" indent="-114300" algn="l" rtl="0">
                <a:lnSpc>
                  <a:spcPct val="90000"/>
                </a:lnSpc>
                <a:spcBef>
                  <a:spcPts val="490"/>
                </a:spcBef>
                <a:spcAft>
                  <a:spcPts val="0"/>
                </a:spcAft>
                <a:buClr>
                  <a:schemeClr val="dk1"/>
                </a:buClr>
                <a:buSzPts val="1400"/>
                <a:buFont typeface="Avenir"/>
                <a:buChar char="•"/>
              </a:pPr>
              <a:r>
                <a:rPr lang="fr-FR" sz="1400" b="0" i="0" u="none" strike="noStrike" cap="none">
                  <a:solidFill>
                    <a:schemeClr val="dk1"/>
                  </a:solidFill>
                  <a:latin typeface="Avenir"/>
                  <a:ea typeface="Avenir"/>
                  <a:cs typeface="Avenir"/>
                  <a:sym typeface="Avenir"/>
                </a:rPr>
                <a:t>Les termes de notre serment </a:t>
              </a:r>
              <a:endParaRPr sz="1400" b="0" i="0" u="none" strike="noStrike" cap="none">
                <a:solidFill>
                  <a:schemeClr val="dk1"/>
                </a:solidFill>
                <a:latin typeface="Avenir"/>
                <a:ea typeface="Avenir"/>
                <a:cs typeface="Avenir"/>
                <a:sym typeface="Avenir"/>
              </a:endParaRPr>
            </a:p>
            <a:p>
              <a:pPr marL="114300" marR="0" lvl="1" indent="-114300" algn="l" rtl="0">
                <a:lnSpc>
                  <a:spcPct val="90000"/>
                </a:lnSpc>
                <a:spcBef>
                  <a:spcPts val="210"/>
                </a:spcBef>
                <a:spcAft>
                  <a:spcPts val="0"/>
                </a:spcAft>
                <a:buClr>
                  <a:schemeClr val="dk1"/>
                </a:buClr>
                <a:buSzPts val="1400"/>
                <a:buFont typeface="Avenir"/>
                <a:buChar char="•"/>
              </a:pPr>
              <a:r>
                <a:rPr lang="fr-FR" sz="1400" b="0" i="0" u="none" strike="noStrike" cap="none">
                  <a:solidFill>
                    <a:schemeClr val="dk1"/>
                  </a:solidFill>
                  <a:latin typeface="Avenir"/>
                  <a:ea typeface="Avenir"/>
                  <a:cs typeface="Avenir"/>
                  <a:sym typeface="Avenir"/>
                </a:rPr>
                <a:t>Nos principes essentiels de la profession </a:t>
              </a:r>
              <a:r>
                <a:rPr lang="fr-FR" sz="1400" b="1" i="0" u="none" strike="noStrike" cap="none">
                  <a:solidFill>
                    <a:schemeClr val="dk1"/>
                  </a:solidFill>
                  <a:latin typeface="Avenir"/>
                  <a:ea typeface="Avenir"/>
                  <a:cs typeface="Avenir"/>
                  <a:sym typeface="Avenir"/>
                </a:rPr>
                <a:t>(art. 1.3 RIN)  </a:t>
              </a:r>
              <a:endParaRPr sz="1400" b="1" i="0" u="none" strike="noStrike" cap="none">
                <a:solidFill>
                  <a:schemeClr val="dk1"/>
                </a:solidFill>
                <a:latin typeface="Avenir"/>
                <a:ea typeface="Avenir"/>
                <a:cs typeface="Avenir"/>
                <a:sym typeface="Aveni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7"/>
        <p:cNvGrpSpPr/>
        <p:nvPr/>
      </p:nvGrpSpPr>
      <p:grpSpPr>
        <a:xfrm>
          <a:off x="0" y="0"/>
          <a:ext cx="0" cy="0"/>
          <a:chOff x="0" y="0"/>
          <a:chExt cx="0" cy="0"/>
        </a:xfrm>
      </p:grpSpPr>
      <p:sp>
        <p:nvSpPr>
          <p:cNvPr id="378" name="Google Shape;378;p24"/>
          <p:cNvSpPr txBox="1">
            <a:spLocks noGrp="1"/>
          </p:cNvSpPr>
          <p:nvPr>
            <p:ph type="ctrTitle"/>
          </p:nvPr>
        </p:nvSpPr>
        <p:spPr>
          <a:xfrm>
            <a:off x="734292" y="391886"/>
            <a:ext cx="10317166" cy="1958024"/>
          </a:xfrm>
          <a:prstGeom prst="rect">
            <a:avLst/>
          </a:prstGeom>
          <a:solidFill>
            <a:schemeClr val="dk1"/>
          </a:solidFill>
          <a:ln>
            <a:noFill/>
          </a:ln>
        </p:spPr>
        <p:txBody>
          <a:bodyPr spcFirstLastPara="1" wrap="square" lIns="91425" tIns="45700" rIns="91425" bIns="45700" anchor="b" anchorCtr="0">
            <a:normAutofit fontScale="90000"/>
          </a:bodyPr>
          <a:lstStyle/>
          <a:p>
            <a:pPr marL="0" lvl="0" indent="0" algn="l" rtl="0">
              <a:lnSpc>
                <a:spcPct val="90000"/>
              </a:lnSpc>
              <a:spcBef>
                <a:spcPts val="600"/>
              </a:spcBef>
              <a:spcAft>
                <a:spcPts val="600"/>
              </a:spcAft>
              <a:buClr>
                <a:schemeClr val="dk1"/>
              </a:buClr>
              <a:buSzPct val="100000"/>
              <a:buFont typeface="Play"/>
              <a:buNone/>
            </a:pPr>
            <a:br>
              <a:rPr lang="fr-FR" sz="3200" b="1"/>
            </a:br>
            <a:br>
              <a:rPr lang="fr-FR" sz="3200" b="1"/>
            </a:br>
            <a:br>
              <a:rPr lang="fr-FR" sz="3200" b="1"/>
            </a:br>
            <a:br>
              <a:rPr lang="fr-FR" sz="3200" b="1"/>
            </a:br>
            <a:br>
              <a:rPr lang="fr-FR" sz="3200" b="1"/>
            </a:br>
            <a:br>
              <a:rPr lang="fr-FR" sz="3200" b="1"/>
            </a:br>
            <a:br>
              <a:rPr lang="fr-FR" sz="3200" b="1"/>
            </a:br>
            <a:r>
              <a:rPr lang="fr-FR" sz="3200" b="1">
                <a:solidFill>
                  <a:schemeClr val="lt1"/>
                </a:solidFill>
                <a:latin typeface="Avenir"/>
                <a:ea typeface="Avenir"/>
                <a:cs typeface="Avenir"/>
                <a:sym typeface="Avenir"/>
              </a:rPr>
              <a:t>L’Avocat Enquêteur, une évidence !</a:t>
            </a:r>
            <a:br>
              <a:rPr lang="fr-FR" sz="3200" b="1">
                <a:solidFill>
                  <a:schemeClr val="lt1"/>
                </a:solidFill>
                <a:latin typeface="Avenir"/>
                <a:ea typeface="Avenir"/>
                <a:cs typeface="Avenir"/>
                <a:sym typeface="Avenir"/>
              </a:rPr>
            </a:br>
            <a:br>
              <a:rPr lang="fr-FR" sz="3200" b="1">
                <a:solidFill>
                  <a:schemeClr val="lt1"/>
                </a:solidFill>
                <a:latin typeface="Avenir"/>
                <a:ea typeface="Avenir"/>
                <a:cs typeface="Avenir"/>
                <a:sym typeface="Avenir"/>
              </a:rPr>
            </a:br>
            <a:r>
              <a:rPr lang="fr-FR" sz="2000">
                <a:solidFill>
                  <a:schemeClr val="lt1"/>
                </a:solidFill>
                <a:latin typeface="Avenir"/>
                <a:ea typeface="Avenir"/>
                <a:cs typeface="Avenir"/>
                <a:sym typeface="Avenir"/>
              </a:rPr>
              <a:t>Le fondement de cette mission de l’avocat est à la fois déontologique, institutionnelle et stratégique:</a:t>
            </a:r>
            <a:br>
              <a:rPr lang="fr-FR">
                <a:solidFill>
                  <a:schemeClr val="lt1"/>
                </a:solidFill>
                <a:latin typeface="Avenir"/>
                <a:ea typeface="Avenir"/>
                <a:cs typeface="Avenir"/>
                <a:sym typeface="Avenir"/>
              </a:rPr>
            </a:br>
            <a:endParaRPr>
              <a:solidFill>
                <a:schemeClr val="lt1"/>
              </a:solidFill>
            </a:endParaRPr>
          </a:p>
        </p:txBody>
      </p:sp>
      <p:grpSp>
        <p:nvGrpSpPr>
          <p:cNvPr id="379" name="Google Shape;379;p24"/>
          <p:cNvGrpSpPr/>
          <p:nvPr/>
        </p:nvGrpSpPr>
        <p:grpSpPr>
          <a:xfrm>
            <a:off x="2353276" y="1802331"/>
            <a:ext cx="7079196" cy="4539574"/>
            <a:chOff x="1563566" y="1240"/>
            <a:chExt cx="7079196" cy="4539574"/>
          </a:xfrm>
        </p:grpSpPr>
        <p:sp>
          <p:nvSpPr>
            <p:cNvPr id="380" name="Google Shape;380;p24"/>
            <p:cNvSpPr/>
            <p:nvPr/>
          </p:nvSpPr>
          <p:spPr>
            <a:xfrm>
              <a:off x="4736293" y="907878"/>
              <a:ext cx="699541" cy="91440"/>
            </a:xfrm>
            <a:custGeom>
              <a:avLst/>
              <a:gdLst/>
              <a:ahLst/>
              <a:cxnLst/>
              <a:rect l="l" t="t" r="r" b="b"/>
              <a:pathLst>
                <a:path w="120000" h="120000" extrusionOk="0">
                  <a:moveTo>
                    <a:pt x="0" y="60000"/>
                  </a:moveTo>
                  <a:lnTo>
                    <a:pt x="120000" y="60000"/>
                  </a:lnTo>
                </a:path>
              </a:pathLst>
            </a:custGeom>
            <a:noFill/>
            <a:ln w="12700" cap="flat" cmpd="sng">
              <a:solidFill>
                <a:srgbClr val="F2F2F2"/>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24"/>
            <p:cNvSpPr txBox="1"/>
            <p:nvPr/>
          </p:nvSpPr>
          <p:spPr>
            <a:xfrm>
              <a:off x="5067810" y="949948"/>
              <a:ext cx="36507" cy="7301"/>
            </a:xfrm>
            <a:prstGeom prst="rect">
              <a:avLst/>
            </a:prstGeom>
            <a:noFill/>
            <a:ln>
              <a:noFill/>
            </a:ln>
          </p:spPr>
          <p:txBody>
            <a:bodyPr spcFirstLastPara="1" wrap="square" lIns="12700" tIns="0" rIns="12700" bIns="0" anchor="ctr" anchorCtr="0">
              <a:noAutofit/>
            </a:bodyPr>
            <a:lstStyle/>
            <a:p>
              <a:pPr marL="0" marR="0" lvl="0" indent="0" algn="ctr" rtl="0">
                <a:lnSpc>
                  <a:spcPct val="100000"/>
                </a:lnSpc>
                <a:spcBef>
                  <a:spcPts val="0"/>
                </a:spcBef>
                <a:spcAft>
                  <a:spcPts val="0"/>
                </a:spcAft>
                <a:buClr>
                  <a:schemeClr val="dk1"/>
                </a:buClr>
                <a:buSzPts val="500"/>
                <a:buFont typeface="Arial"/>
                <a:buNone/>
              </a:pPr>
              <a:endParaRPr sz="500" b="0" i="0" u="none" strike="noStrike" cap="none">
                <a:solidFill>
                  <a:schemeClr val="lt1"/>
                </a:solidFill>
                <a:latin typeface="Arial"/>
                <a:ea typeface="Arial"/>
                <a:cs typeface="Arial"/>
                <a:sym typeface="Arial"/>
              </a:endParaRPr>
            </a:p>
          </p:txBody>
        </p:sp>
        <p:sp>
          <p:nvSpPr>
            <p:cNvPr id="382" name="Google Shape;382;p24"/>
            <p:cNvSpPr/>
            <p:nvPr/>
          </p:nvSpPr>
          <p:spPr>
            <a:xfrm>
              <a:off x="1563566" y="1240"/>
              <a:ext cx="3174527" cy="1904716"/>
            </a:xfrm>
            <a:prstGeom prst="rect">
              <a:avLst/>
            </a:prstGeom>
            <a:solidFill>
              <a:srgbClr val="F2F2F2"/>
            </a:solidFill>
            <a:ln w="19050" cap="flat" cmpd="sng">
              <a:solidFill>
                <a:srgbClr val="F2F2F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24"/>
            <p:cNvSpPr txBox="1"/>
            <p:nvPr/>
          </p:nvSpPr>
          <p:spPr>
            <a:xfrm>
              <a:off x="1563566" y="1240"/>
              <a:ext cx="3174527" cy="1904716"/>
            </a:xfrm>
            <a:prstGeom prst="rect">
              <a:avLst/>
            </a:prstGeom>
            <a:noFill/>
            <a:ln>
              <a:noFill/>
            </a:ln>
          </p:spPr>
          <p:txBody>
            <a:bodyPr spcFirstLastPara="1" wrap="square" lIns="155550" tIns="163275" rIns="155550" bIns="163275"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fr-FR" sz="1400" b="1" i="0" u="none" strike="noStrike" cap="none">
                  <a:solidFill>
                    <a:schemeClr val="dk1"/>
                  </a:solidFill>
                  <a:latin typeface="Arial"/>
                  <a:ea typeface="Arial"/>
                  <a:cs typeface="Arial"/>
                  <a:sym typeface="Arial"/>
                </a:rPr>
                <a:t>Déontologiquement</a:t>
              </a:r>
              <a:r>
                <a:rPr lang="fr-FR" sz="1400" b="0" i="0" u="none" strike="noStrike" cap="none">
                  <a:solidFill>
                    <a:schemeClr val="dk1"/>
                  </a:solidFill>
                  <a:latin typeface="Arial"/>
                  <a:ea typeface="Arial"/>
                  <a:cs typeface="Arial"/>
                  <a:sym typeface="Arial"/>
                </a:rPr>
                <a:t>, missions de </a:t>
              </a:r>
              <a:r>
                <a:rPr lang="fr-FR" sz="1400" b="1" i="0" u="none" strike="noStrike" cap="none">
                  <a:solidFill>
                    <a:schemeClr val="dk1"/>
                  </a:solidFill>
                  <a:latin typeface="Arial"/>
                  <a:ea typeface="Arial"/>
                  <a:cs typeface="Arial"/>
                  <a:sym typeface="Arial"/>
                </a:rPr>
                <a:t>Conseil</a:t>
              </a:r>
              <a:r>
                <a:rPr lang="fr-FR" sz="1400" b="0" i="0" u="none" strike="noStrike" cap="none">
                  <a:solidFill>
                    <a:schemeClr val="dk1"/>
                  </a:solidFill>
                  <a:latin typeface="Arial"/>
                  <a:ea typeface="Arial"/>
                  <a:cs typeface="Arial"/>
                  <a:sym typeface="Arial"/>
                </a:rPr>
                <a:t> (articles 6.1 et 6.2 alinéas 2 du RIN)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490"/>
                </a:spcBef>
                <a:spcAft>
                  <a:spcPts val="0"/>
                </a:spcAft>
                <a:buClr>
                  <a:schemeClr val="dk1"/>
                </a:buClr>
                <a:buSzPts val="1400"/>
                <a:buFont typeface="Arial"/>
                <a:buNone/>
              </a:pPr>
              <a:r>
                <a:rPr lang="fr-FR" sz="1400" b="0" i="0" u="none" strike="noStrike" cap="none">
                  <a:solidFill>
                    <a:schemeClr val="dk1"/>
                  </a:solidFill>
                  <a:latin typeface="Arial"/>
                  <a:ea typeface="Arial"/>
                  <a:cs typeface="Arial"/>
                  <a:sym typeface="Arial"/>
                </a:rPr>
                <a:t>et d’</a:t>
              </a:r>
              <a:r>
                <a:rPr lang="fr-FR" sz="1400" b="1" i="0" u="none" strike="noStrike" cap="none">
                  <a:solidFill>
                    <a:schemeClr val="dk1"/>
                  </a:solidFill>
                  <a:latin typeface="Arial"/>
                  <a:ea typeface="Arial"/>
                  <a:cs typeface="Arial"/>
                  <a:sym typeface="Arial"/>
                </a:rPr>
                <a:t>expertise</a:t>
              </a:r>
              <a:r>
                <a:rPr lang="fr-FR" sz="1400" b="0" i="0" u="none" strike="noStrike" cap="none">
                  <a:solidFill>
                    <a:schemeClr val="dk1"/>
                  </a:solidFill>
                  <a:latin typeface="Arial"/>
                  <a:ea typeface="Arial"/>
                  <a:cs typeface="Arial"/>
                  <a:sym typeface="Arial"/>
                </a:rPr>
                <a:t> (article 6.2 alinéa 5 RIN ) .</a:t>
              </a:r>
              <a:endParaRPr sz="1400" b="0" i="0" u="none" strike="noStrike" cap="none">
                <a:solidFill>
                  <a:schemeClr val="dk1"/>
                </a:solidFill>
                <a:latin typeface="Arial"/>
                <a:ea typeface="Arial"/>
                <a:cs typeface="Arial"/>
                <a:sym typeface="Arial"/>
              </a:endParaRPr>
            </a:p>
          </p:txBody>
        </p:sp>
        <p:sp>
          <p:nvSpPr>
            <p:cNvPr id="384" name="Google Shape;384;p24"/>
            <p:cNvSpPr/>
            <p:nvPr/>
          </p:nvSpPr>
          <p:spPr>
            <a:xfrm>
              <a:off x="3150830" y="1904156"/>
              <a:ext cx="3904668" cy="699541"/>
            </a:xfrm>
            <a:custGeom>
              <a:avLst/>
              <a:gdLst/>
              <a:ahLst/>
              <a:cxnLst/>
              <a:rect l="l" t="t" r="r" b="b"/>
              <a:pathLst>
                <a:path w="120000" h="120000" extrusionOk="0">
                  <a:moveTo>
                    <a:pt x="120000" y="0"/>
                  </a:moveTo>
                  <a:lnTo>
                    <a:pt x="120000" y="62933"/>
                  </a:lnTo>
                  <a:lnTo>
                    <a:pt x="0" y="62933"/>
                  </a:lnTo>
                  <a:lnTo>
                    <a:pt x="0" y="120000"/>
                  </a:lnTo>
                </a:path>
              </a:pathLst>
            </a:custGeom>
            <a:noFill/>
            <a:ln w="12700" cap="flat" cmpd="sng">
              <a:solidFill>
                <a:srgbClr val="F2F2F2"/>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24"/>
            <p:cNvSpPr txBox="1"/>
            <p:nvPr/>
          </p:nvSpPr>
          <p:spPr>
            <a:xfrm>
              <a:off x="5003855" y="2250276"/>
              <a:ext cx="198617" cy="7301"/>
            </a:xfrm>
            <a:prstGeom prst="rect">
              <a:avLst/>
            </a:prstGeom>
            <a:noFill/>
            <a:ln>
              <a:noFill/>
            </a:ln>
          </p:spPr>
          <p:txBody>
            <a:bodyPr spcFirstLastPara="1" wrap="square" lIns="12700" tIns="0" rIns="12700" bIns="0" anchor="ctr" anchorCtr="0">
              <a:noAutofit/>
            </a:bodyPr>
            <a:lstStyle/>
            <a:p>
              <a:pPr marL="0" marR="0" lvl="0" indent="0" algn="ctr" rtl="0">
                <a:lnSpc>
                  <a:spcPct val="100000"/>
                </a:lnSpc>
                <a:spcBef>
                  <a:spcPts val="0"/>
                </a:spcBef>
                <a:spcAft>
                  <a:spcPts val="0"/>
                </a:spcAft>
                <a:buClr>
                  <a:schemeClr val="dk1"/>
                </a:buClr>
                <a:buSzPts val="500"/>
                <a:buFont typeface="Arial"/>
                <a:buNone/>
              </a:pPr>
              <a:endParaRPr sz="500" b="0" i="0" u="none" strike="noStrike" cap="none">
                <a:solidFill>
                  <a:schemeClr val="lt1"/>
                </a:solidFill>
                <a:latin typeface="Arial"/>
                <a:ea typeface="Arial"/>
                <a:cs typeface="Arial"/>
                <a:sym typeface="Arial"/>
              </a:endParaRPr>
            </a:p>
          </p:txBody>
        </p:sp>
        <p:sp>
          <p:nvSpPr>
            <p:cNvPr id="386" name="Google Shape;386;p24"/>
            <p:cNvSpPr/>
            <p:nvPr/>
          </p:nvSpPr>
          <p:spPr>
            <a:xfrm>
              <a:off x="5468235" y="1240"/>
              <a:ext cx="3174527" cy="1904716"/>
            </a:xfrm>
            <a:prstGeom prst="rect">
              <a:avLst/>
            </a:prstGeom>
            <a:solidFill>
              <a:srgbClr val="F2F2F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24"/>
            <p:cNvSpPr txBox="1"/>
            <p:nvPr/>
          </p:nvSpPr>
          <p:spPr>
            <a:xfrm>
              <a:off x="5468235" y="1240"/>
              <a:ext cx="3174527" cy="1904716"/>
            </a:xfrm>
            <a:prstGeom prst="rect">
              <a:avLst/>
            </a:prstGeom>
            <a:noFill/>
            <a:ln>
              <a:noFill/>
            </a:ln>
          </p:spPr>
          <p:txBody>
            <a:bodyPr spcFirstLastPara="1" wrap="square" lIns="155550" tIns="163275" rIns="155550" bIns="163275"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fr-FR" sz="1400" b="1" i="0" u="none" strike="noStrike" cap="none" dirty="0">
                  <a:solidFill>
                    <a:schemeClr val="dk1"/>
                  </a:solidFill>
                  <a:latin typeface="Arial"/>
                  <a:ea typeface="Arial"/>
                  <a:cs typeface="Arial"/>
                  <a:sym typeface="Arial"/>
                </a:rPr>
                <a:t>Institutionnellement</a:t>
              </a:r>
              <a:r>
                <a:rPr lang="fr-FR" sz="1400" b="0" i="0" u="none" strike="noStrike" cap="none" dirty="0">
                  <a:solidFill>
                    <a:schemeClr val="dk1"/>
                  </a:solidFill>
                  <a:latin typeface="Arial"/>
                  <a:ea typeface="Arial"/>
                  <a:cs typeface="Arial"/>
                  <a:sym typeface="Arial"/>
                </a:rPr>
                <a:t>, elle est consacrée par la résolution du Conseil de l’Ordre de Paris, Guide CNB par Le Vademecum de l’avocat chargé d’enquête (Annexe XXIV). Charte ANAES</a:t>
              </a:r>
              <a:endParaRPr sz="1400" b="0" i="0" u="none" strike="noStrike" cap="none" dirty="0">
                <a:solidFill>
                  <a:schemeClr val="dk1"/>
                </a:solidFill>
                <a:latin typeface="Arial"/>
                <a:ea typeface="Arial"/>
                <a:cs typeface="Arial"/>
                <a:sym typeface="Arial"/>
              </a:endParaRPr>
            </a:p>
          </p:txBody>
        </p:sp>
        <p:sp>
          <p:nvSpPr>
            <p:cNvPr id="388" name="Google Shape;388;p24"/>
            <p:cNvSpPr/>
            <p:nvPr/>
          </p:nvSpPr>
          <p:spPr>
            <a:xfrm>
              <a:off x="4736293" y="3542736"/>
              <a:ext cx="699541" cy="91440"/>
            </a:xfrm>
            <a:custGeom>
              <a:avLst/>
              <a:gdLst/>
              <a:ahLst/>
              <a:cxnLst/>
              <a:rect l="l" t="t" r="r" b="b"/>
              <a:pathLst>
                <a:path w="120000" h="120000" extrusionOk="0">
                  <a:moveTo>
                    <a:pt x="0" y="60000"/>
                  </a:moveTo>
                  <a:lnTo>
                    <a:pt x="120000" y="60000"/>
                  </a:lnTo>
                </a:path>
              </a:pathLst>
            </a:custGeom>
            <a:noFill/>
            <a:ln w="12700" cap="flat" cmpd="sng">
              <a:solidFill>
                <a:srgbClr val="F2F2F2"/>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24"/>
            <p:cNvSpPr txBox="1"/>
            <p:nvPr/>
          </p:nvSpPr>
          <p:spPr>
            <a:xfrm>
              <a:off x="5067810" y="3584805"/>
              <a:ext cx="36507" cy="7301"/>
            </a:xfrm>
            <a:prstGeom prst="rect">
              <a:avLst/>
            </a:prstGeom>
            <a:noFill/>
            <a:ln>
              <a:noFill/>
            </a:ln>
          </p:spPr>
          <p:txBody>
            <a:bodyPr spcFirstLastPara="1" wrap="square" lIns="12700" tIns="0" rIns="12700" bIns="0" anchor="ctr" anchorCtr="0">
              <a:noAutofit/>
            </a:bodyPr>
            <a:lstStyle/>
            <a:p>
              <a:pPr marL="0" marR="0" lvl="0" indent="0" algn="ctr" rtl="0">
                <a:lnSpc>
                  <a:spcPct val="100000"/>
                </a:lnSpc>
                <a:spcBef>
                  <a:spcPts val="0"/>
                </a:spcBef>
                <a:spcAft>
                  <a:spcPts val="0"/>
                </a:spcAft>
                <a:buClr>
                  <a:schemeClr val="dk1"/>
                </a:buClr>
                <a:buSzPts val="500"/>
                <a:buFont typeface="Arial"/>
                <a:buNone/>
              </a:pPr>
              <a:endParaRPr sz="500" b="0" i="0" u="none" strike="noStrike" cap="none">
                <a:solidFill>
                  <a:schemeClr val="lt1"/>
                </a:solidFill>
                <a:latin typeface="Arial"/>
                <a:ea typeface="Arial"/>
                <a:cs typeface="Arial"/>
                <a:sym typeface="Arial"/>
              </a:endParaRPr>
            </a:p>
          </p:txBody>
        </p:sp>
        <p:sp>
          <p:nvSpPr>
            <p:cNvPr id="390" name="Google Shape;390;p24"/>
            <p:cNvSpPr/>
            <p:nvPr/>
          </p:nvSpPr>
          <p:spPr>
            <a:xfrm>
              <a:off x="1563566" y="2636098"/>
              <a:ext cx="3174527" cy="1904716"/>
            </a:xfrm>
            <a:prstGeom prst="rect">
              <a:avLst/>
            </a:prstGeom>
            <a:solidFill>
              <a:srgbClr val="F2F2F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24"/>
            <p:cNvSpPr txBox="1"/>
            <p:nvPr/>
          </p:nvSpPr>
          <p:spPr>
            <a:xfrm>
              <a:off x="1563566" y="2636098"/>
              <a:ext cx="3174527" cy="1904716"/>
            </a:xfrm>
            <a:prstGeom prst="rect">
              <a:avLst/>
            </a:prstGeom>
            <a:noFill/>
            <a:ln>
              <a:noFill/>
            </a:ln>
          </p:spPr>
          <p:txBody>
            <a:bodyPr spcFirstLastPara="1" wrap="square" lIns="155550" tIns="163275" rIns="155550" bIns="163275"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fr-FR" sz="1400" b="1" i="0" u="none" strike="noStrike" cap="none">
                  <a:solidFill>
                    <a:schemeClr val="dk1"/>
                  </a:solidFill>
                  <a:latin typeface="Arial"/>
                  <a:ea typeface="Arial"/>
                  <a:cs typeface="Arial"/>
                  <a:sym typeface="Arial"/>
                </a:rPr>
                <a:t>Méthodologiquement</a:t>
              </a:r>
              <a:r>
                <a:rPr lang="fr-FR" sz="1400" b="0" i="0" u="none" strike="noStrike" cap="none">
                  <a:solidFill>
                    <a:schemeClr val="dk1"/>
                  </a:solidFill>
                  <a:latin typeface="Arial"/>
                  <a:ea typeface="Arial"/>
                  <a:cs typeface="Arial"/>
                  <a:sym typeface="Arial"/>
                </a:rPr>
                <a:t>, méthodologie d’enquête - Façonnée par ses principes déontologiques./ structurée par les travaux du CNB</a:t>
              </a:r>
              <a:r>
                <a:rPr lang="fr-FR">
                  <a:solidFill>
                    <a:schemeClr val="dk1"/>
                  </a:solidFill>
                </a:rPr>
                <a:t> </a:t>
              </a:r>
              <a:r>
                <a:rPr lang="fr-FR" sz="1400" b="0" i="0" u="none" strike="noStrike" cap="none">
                  <a:solidFill>
                    <a:schemeClr val="dk1"/>
                  </a:solidFill>
                  <a:latin typeface="Arial"/>
                  <a:ea typeface="Arial"/>
                  <a:cs typeface="Arial"/>
                  <a:sym typeface="Arial"/>
                </a:rPr>
                <a:t>et sa maîtrise du contentieux</a:t>
              </a:r>
              <a:r>
                <a:rPr lang="fr-FR" sz="1400" b="0" i="0" u="none" strike="noStrike" cap="none">
                  <a:solidFill>
                    <a:schemeClr val="lt1"/>
                  </a:solidFill>
                  <a:latin typeface="Arial"/>
                  <a:ea typeface="Arial"/>
                  <a:cs typeface="Arial"/>
                  <a:sym typeface="Arial"/>
                </a:rPr>
                <a:t>.</a:t>
              </a:r>
              <a:endParaRPr sz="1400" b="0" i="0" u="none" strike="noStrike" cap="none">
                <a:solidFill>
                  <a:schemeClr val="lt1"/>
                </a:solidFill>
                <a:latin typeface="Arial"/>
                <a:ea typeface="Arial"/>
                <a:cs typeface="Arial"/>
                <a:sym typeface="Arial"/>
              </a:endParaRPr>
            </a:p>
          </p:txBody>
        </p:sp>
        <p:sp>
          <p:nvSpPr>
            <p:cNvPr id="392" name="Google Shape;392;p24"/>
            <p:cNvSpPr/>
            <p:nvPr/>
          </p:nvSpPr>
          <p:spPr>
            <a:xfrm>
              <a:off x="5468235" y="2636098"/>
              <a:ext cx="3174527" cy="1904716"/>
            </a:xfrm>
            <a:prstGeom prst="rect">
              <a:avLst/>
            </a:prstGeom>
            <a:solidFill>
              <a:srgbClr val="F2F2F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24"/>
            <p:cNvSpPr txBox="1"/>
            <p:nvPr/>
          </p:nvSpPr>
          <p:spPr>
            <a:xfrm>
              <a:off x="5468235" y="2636098"/>
              <a:ext cx="3174527" cy="1904716"/>
            </a:xfrm>
            <a:prstGeom prst="rect">
              <a:avLst/>
            </a:prstGeom>
            <a:noFill/>
            <a:ln>
              <a:noFill/>
            </a:ln>
          </p:spPr>
          <p:txBody>
            <a:bodyPr spcFirstLastPara="1" wrap="square" lIns="155550" tIns="163275" rIns="155550" bIns="163275"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fr-FR" sz="1400" b="1" i="0" u="none" strike="noStrike" cap="none">
                  <a:solidFill>
                    <a:schemeClr val="dk1"/>
                  </a:solidFill>
                  <a:latin typeface="Arial"/>
                  <a:ea typeface="Arial"/>
                  <a:cs typeface="Arial"/>
                  <a:sym typeface="Arial"/>
                </a:rPr>
                <a:t>Stratégiquement</a:t>
              </a:r>
              <a:r>
                <a:rPr lang="fr-FR" sz="1400" b="0" i="0" u="none" strike="noStrike" cap="none">
                  <a:solidFill>
                    <a:schemeClr val="dk1"/>
                  </a:solidFill>
                  <a:latin typeface="Arial"/>
                  <a:ea typeface="Arial"/>
                  <a:cs typeface="Arial"/>
                  <a:sym typeface="Arial"/>
                </a:rPr>
                <a:t>, elle répond aux impératifs et standards appliqués par les juridictions en matière de recevabilité d’enquêtes et des exigences de compétence et d'impartialité requises par les recommandations du DDD</a:t>
              </a:r>
              <a:r>
                <a:rPr lang="fr-FR" sz="1400" b="0" i="0" u="none" strike="noStrike" cap="none">
                  <a:solidFill>
                    <a:schemeClr val="lt1"/>
                  </a:solidFill>
                  <a:latin typeface="Arial"/>
                  <a:ea typeface="Arial"/>
                  <a:cs typeface="Arial"/>
                  <a:sym typeface="Arial"/>
                </a:rPr>
                <a:t>.</a:t>
              </a: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7"/>
        <p:cNvGrpSpPr/>
        <p:nvPr/>
      </p:nvGrpSpPr>
      <p:grpSpPr>
        <a:xfrm>
          <a:off x="0" y="0"/>
          <a:ext cx="0" cy="0"/>
          <a:chOff x="0" y="0"/>
          <a:chExt cx="0" cy="0"/>
        </a:xfrm>
      </p:grpSpPr>
      <p:sp>
        <p:nvSpPr>
          <p:cNvPr id="398" name="Google Shape;398;p25"/>
          <p:cNvSpPr txBox="1">
            <a:spLocks noGrp="1"/>
          </p:cNvSpPr>
          <p:nvPr>
            <p:ph type="ctrTitle"/>
          </p:nvPr>
        </p:nvSpPr>
        <p:spPr>
          <a:xfrm>
            <a:off x="1065978" y="-147485"/>
            <a:ext cx="6573685" cy="1366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venir"/>
              <a:buNone/>
            </a:pPr>
            <a:br>
              <a:rPr lang="fr-FR" sz="3200" b="1">
                <a:solidFill>
                  <a:schemeClr val="dk1"/>
                </a:solidFill>
                <a:latin typeface="Avenir"/>
                <a:ea typeface="Avenir"/>
                <a:cs typeface="Avenir"/>
                <a:sym typeface="Avenir"/>
              </a:rPr>
            </a:br>
            <a:r>
              <a:rPr lang="fr-FR" sz="3200" b="1">
                <a:solidFill>
                  <a:schemeClr val="lt1"/>
                </a:solidFill>
                <a:latin typeface="Avenir"/>
                <a:ea typeface="Avenir"/>
                <a:cs typeface="Avenir"/>
                <a:sym typeface="Avenir"/>
              </a:rPr>
              <a:t>La plus-value de l’Avocat</a:t>
            </a:r>
            <a:endParaRPr sz="3200" b="1">
              <a:solidFill>
                <a:schemeClr val="lt1"/>
              </a:solidFill>
              <a:latin typeface="Avenir"/>
              <a:ea typeface="Avenir"/>
              <a:cs typeface="Avenir"/>
              <a:sym typeface="Avenir"/>
            </a:endParaRPr>
          </a:p>
        </p:txBody>
      </p:sp>
      <p:sp>
        <p:nvSpPr>
          <p:cNvPr id="399" name="Google Shape;399;p25"/>
          <p:cNvSpPr txBox="1">
            <a:spLocks noGrp="1"/>
          </p:cNvSpPr>
          <p:nvPr>
            <p:ph type="subTitle" idx="1"/>
          </p:nvPr>
        </p:nvSpPr>
        <p:spPr>
          <a:xfrm>
            <a:off x="3805565" y="1219199"/>
            <a:ext cx="8077200" cy="5135301"/>
          </a:xfrm>
          <a:prstGeom prst="rect">
            <a:avLst/>
          </a:prstGeom>
          <a:noFill/>
          <a:ln>
            <a:noFill/>
          </a:ln>
        </p:spPr>
        <p:txBody>
          <a:bodyPr spcFirstLastPara="1" wrap="square" lIns="91425" tIns="45700" rIns="91425" bIns="45700" anchor="t" anchorCtr="0">
            <a:normAutofit fontScale="25000" lnSpcReduction="20000"/>
          </a:bodyPr>
          <a:lstStyle/>
          <a:p>
            <a:pPr marL="285750" lvl="0" indent="-285750" algn="just" rtl="0">
              <a:lnSpc>
                <a:spcPct val="170000"/>
              </a:lnSpc>
              <a:spcBef>
                <a:spcPts val="0"/>
              </a:spcBef>
              <a:spcAft>
                <a:spcPts val="0"/>
              </a:spcAft>
              <a:buClr>
                <a:schemeClr val="lt1"/>
              </a:buClr>
              <a:buSzPct val="100000"/>
              <a:buFont typeface="Arial"/>
              <a:buChar char="•"/>
            </a:pPr>
            <a:r>
              <a:rPr lang="fr-FR" sz="6400" b="1" dirty="0">
                <a:solidFill>
                  <a:schemeClr val="lt1"/>
                </a:solidFill>
                <a:latin typeface="Avenir"/>
                <a:ea typeface="Avenir"/>
                <a:cs typeface="Avenir"/>
                <a:sym typeface="Avenir"/>
              </a:rPr>
              <a:t>Une expertise et des compétences juridiques solides et spécifiques </a:t>
            </a:r>
            <a:r>
              <a:rPr lang="fr-FR" sz="6400" dirty="0">
                <a:solidFill>
                  <a:schemeClr val="lt1"/>
                </a:solidFill>
                <a:latin typeface="Avenir"/>
                <a:ea typeface="Avenir"/>
                <a:cs typeface="Avenir"/>
                <a:sym typeface="Avenir"/>
              </a:rPr>
              <a:t>en droit social, harcèlement et discrimination, matière disciplinaire, principes du droit et droit de la défense, RGPD, lanceur d’alerte etc. (recommandation 25 décision cadre DDD).</a:t>
            </a:r>
            <a:endParaRPr sz="6400" dirty="0">
              <a:solidFill>
                <a:schemeClr val="lt1"/>
              </a:solidFill>
              <a:latin typeface="Avenir"/>
              <a:ea typeface="Avenir"/>
              <a:cs typeface="Avenir"/>
              <a:sym typeface="Avenir"/>
            </a:endParaRPr>
          </a:p>
          <a:p>
            <a:pPr marL="285750" lvl="0" indent="-57150" algn="just" rtl="0">
              <a:lnSpc>
                <a:spcPct val="170000"/>
              </a:lnSpc>
              <a:spcBef>
                <a:spcPts val="0"/>
              </a:spcBef>
              <a:spcAft>
                <a:spcPts val="0"/>
              </a:spcAft>
              <a:buClr>
                <a:schemeClr val="dk1"/>
              </a:buClr>
              <a:buSzPct val="100000"/>
              <a:buFont typeface="Arial"/>
              <a:buNone/>
            </a:pPr>
            <a:endParaRPr sz="6400" b="1" dirty="0">
              <a:solidFill>
                <a:schemeClr val="lt1"/>
              </a:solidFill>
              <a:latin typeface="Avenir"/>
              <a:ea typeface="Avenir"/>
              <a:cs typeface="Avenir"/>
              <a:sym typeface="Avenir"/>
            </a:endParaRPr>
          </a:p>
          <a:p>
            <a:pPr marL="285750" lvl="0" indent="-285750" algn="just" rtl="0">
              <a:lnSpc>
                <a:spcPct val="170000"/>
              </a:lnSpc>
              <a:spcBef>
                <a:spcPts val="0"/>
              </a:spcBef>
              <a:spcAft>
                <a:spcPts val="0"/>
              </a:spcAft>
              <a:buClr>
                <a:schemeClr val="lt1"/>
              </a:buClr>
              <a:buSzPct val="100000"/>
              <a:buFont typeface="Arial"/>
              <a:buChar char="•"/>
            </a:pPr>
            <a:r>
              <a:rPr lang="fr-FR" sz="6400" b="1" dirty="0">
                <a:solidFill>
                  <a:schemeClr val="lt1"/>
                </a:solidFill>
                <a:latin typeface="Avenir"/>
                <a:ea typeface="Avenir"/>
                <a:cs typeface="Avenir"/>
                <a:sym typeface="Avenir"/>
              </a:rPr>
              <a:t>La maîtrise du contentieux </a:t>
            </a:r>
            <a:r>
              <a:rPr lang="fr-FR" sz="6400" dirty="0">
                <a:solidFill>
                  <a:schemeClr val="lt1"/>
                </a:solidFill>
                <a:latin typeface="Avenir"/>
                <a:ea typeface="Avenir"/>
                <a:cs typeface="Avenir"/>
                <a:sym typeface="Avenir"/>
              </a:rPr>
              <a:t>l’exercice du contentieux enrichit l’approche et la méthodologie utilisée lors des enquêtes.</a:t>
            </a:r>
            <a:endParaRPr sz="6400" dirty="0">
              <a:solidFill>
                <a:schemeClr val="lt1"/>
              </a:solidFill>
              <a:latin typeface="Avenir"/>
              <a:ea typeface="Avenir"/>
              <a:cs typeface="Avenir"/>
              <a:sym typeface="Avenir"/>
            </a:endParaRPr>
          </a:p>
          <a:p>
            <a:pPr marL="0" lvl="0" indent="0" algn="just" rtl="0">
              <a:lnSpc>
                <a:spcPct val="170000"/>
              </a:lnSpc>
              <a:spcBef>
                <a:spcPts val="0"/>
              </a:spcBef>
              <a:spcAft>
                <a:spcPts val="0"/>
              </a:spcAft>
              <a:buClr>
                <a:schemeClr val="dk1"/>
              </a:buClr>
              <a:buSzPct val="100000"/>
              <a:buFont typeface="Arial"/>
              <a:buNone/>
            </a:pPr>
            <a:endParaRPr sz="6400" b="1" dirty="0">
              <a:solidFill>
                <a:schemeClr val="lt1"/>
              </a:solidFill>
              <a:latin typeface="Avenir"/>
              <a:ea typeface="Avenir"/>
              <a:cs typeface="Avenir"/>
              <a:sym typeface="Avenir"/>
            </a:endParaRPr>
          </a:p>
          <a:p>
            <a:pPr marL="285750" lvl="0" indent="-285750" algn="just" rtl="0">
              <a:lnSpc>
                <a:spcPct val="170000"/>
              </a:lnSpc>
              <a:spcBef>
                <a:spcPts val="0"/>
              </a:spcBef>
              <a:spcAft>
                <a:spcPts val="0"/>
              </a:spcAft>
              <a:buClr>
                <a:schemeClr val="lt1"/>
              </a:buClr>
              <a:buSzPct val="100000"/>
              <a:buFont typeface="Arial"/>
              <a:buChar char="•"/>
            </a:pPr>
            <a:r>
              <a:rPr lang="fr-FR" sz="6400" b="1" dirty="0">
                <a:solidFill>
                  <a:schemeClr val="lt1"/>
                </a:solidFill>
                <a:latin typeface="Avenir"/>
                <a:ea typeface="Avenir"/>
                <a:cs typeface="Avenir"/>
                <a:sym typeface="Avenir"/>
              </a:rPr>
              <a:t>La garantie de nos règles déontologiques, </a:t>
            </a:r>
            <a:r>
              <a:rPr lang="fr-FR" sz="6400" dirty="0">
                <a:solidFill>
                  <a:schemeClr val="lt1"/>
                </a:solidFill>
                <a:latin typeface="Avenir"/>
                <a:ea typeface="Avenir"/>
                <a:cs typeface="Avenir"/>
                <a:sym typeface="Avenir"/>
              </a:rPr>
              <a:t>notamment le secret professionnel et de nos instances disciplinaires en cas de dérapages lors de l’enquête. </a:t>
            </a:r>
            <a:endParaRPr dirty="0"/>
          </a:p>
          <a:p>
            <a:pPr marL="285750" lvl="0" indent="-184150" algn="just" rtl="0">
              <a:lnSpc>
                <a:spcPct val="170000"/>
              </a:lnSpc>
              <a:spcBef>
                <a:spcPts val="0"/>
              </a:spcBef>
              <a:spcAft>
                <a:spcPts val="0"/>
              </a:spcAft>
              <a:buClr>
                <a:schemeClr val="dk1"/>
              </a:buClr>
              <a:buSzPct val="100000"/>
              <a:buFont typeface="Arial"/>
              <a:buNone/>
            </a:pPr>
            <a:endParaRPr sz="6400" dirty="0">
              <a:solidFill>
                <a:schemeClr val="lt1"/>
              </a:solidFill>
              <a:latin typeface="Avenir"/>
              <a:ea typeface="Avenir"/>
              <a:cs typeface="Avenir"/>
              <a:sym typeface="Avenir"/>
            </a:endParaRPr>
          </a:p>
          <a:p>
            <a:pPr marL="285750" lvl="0" indent="-285750" algn="just" rtl="0">
              <a:lnSpc>
                <a:spcPct val="170000"/>
              </a:lnSpc>
              <a:spcBef>
                <a:spcPts val="0"/>
              </a:spcBef>
              <a:spcAft>
                <a:spcPts val="0"/>
              </a:spcAft>
              <a:buClr>
                <a:schemeClr val="lt1"/>
              </a:buClr>
              <a:buSzPct val="100000"/>
              <a:buFont typeface="Arial"/>
              <a:buChar char="•"/>
            </a:pPr>
            <a:r>
              <a:rPr lang="fr-FR" sz="6400" b="1" dirty="0">
                <a:solidFill>
                  <a:schemeClr val="lt1"/>
                </a:solidFill>
                <a:latin typeface="Avenir"/>
                <a:ea typeface="Avenir"/>
                <a:cs typeface="Avenir"/>
                <a:sym typeface="Avenir"/>
              </a:rPr>
              <a:t>La garantie de nos instances disciplinaires</a:t>
            </a:r>
            <a:endParaRPr sz="6400" b="1" dirty="0">
              <a:solidFill>
                <a:schemeClr val="lt1"/>
              </a:solidFill>
              <a:latin typeface="Avenir"/>
              <a:ea typeface="Avenir"/>
              <a:cs typeface="Avenir"/>
              <a:sym typeface="Avenir"/>
            </a:endParaRPr>
          </a:p>
          <a:p>
            <a:pPr marL="285750" lvl="0" indent="-285750" algn="just" rtl="0">
              <a:lnSpc>
                <a:spcPct val="170000"/>
              </a:lnSpc>
              <a:spcBef>
                <a:spcPts val="0"/>
              </a:spcBef>
              <a:spcAft>
                <a:spcPts val="0"/>
              </a:spcAft>
              <a:buClr>
                <a:schemeClr val="lt1"/>
              </a:buClr>
              <a:buSzPct val="100000"/>
              <a:buFont typeface="Arial"/>
              <a:buChar char="•"/>
            </a:pPr>
            <a:r>
              <a:rPr lang="fr-FR" sz="6400" b="1" dirty="0">
                <a:solidFill>
                  <a:schemeClr val="lt1"/>
                </a:solidFill>
                <a:latin typeface="Avenir"/>
                <a:ea typeface="Avenir"/>
                <a:cs typeface="Avenir"/>
                <a:sym typeface="Avenir"/>
              </a:rPr>
              <a:t>Le secret professionnel</a:t>
            </a:r>
            <a:endParaRPr sz="1600" dirty="0">
              <a:solidFill>
                <a:schemeClr val="dk1"/>
              </a:solidFill>
            </a:endParaRPr>
          </a:p>
        </p:txBody>
      </p:sp>
      <p:pic>
        <p:nvPicPr>
          <p:cNvPr id="400" name="Google Shape;400;p25" title="Avocate et avocat DEF 2.png"/>
          <p:cNvPicPr preferRelativeResize="0"/>
          <p:nvPr/>
        </p:nvPicPr>
        <p:blipFill rotWithShape="1">
          <a:blip r:embed="rId3">
            <a:alphaModFix/>
          </a:blip>
          <a:srcRect b="-22940"/>
          <a:stretch/>
        </p:blipFill>
        <p:spPr>
          <a:xfrm>
            <a:off x="662075" y="2628575"/>
            <a:ext cx="2247374" cy="23111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4"/>
        <p:cNvGrpSpPr/>
        <p:nvPr/>
      </p:nvGrpSpPr>
      <p:grpSpPr>
        <a:xfrm>
          <a:off x="0" y="0"/>
          <a:ext cx="0" cy="0"/>
          <a:chOff x="0" y="0"/>
          <a:chExt cx="0" cy="0"/>
        </a:xfrm>
      </p:grpSpPr>
      <p:sp>
        <p:nvSpPr>
          <p:cNvPr id="405" name="Google Shape;405;p26"/>
          <p:cNvSpPr txBox="1"/>
          <p:nvPr/>
        </p:nvSpPr>
        <p:spPr>
          <a:xfrm>
            <a:off x="812990" y="-100428"/>
            <a:ext cx="10225500" cy="2432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rgbClr val="DCC16D"/>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2400"/>
              <a:buFont typeface="Arial"/>
              <a:buNone/>
            </a:pPr>
            <a:r>
              <a:rPr lang="fr-FR" sz="2400" b="1" i="0" u="none" strike="noStrike" cap="none" dirty="0">
                <a:solidFill>
                  <a:schemeClr val="lt1"/>
                </a:solidFill>
                <a:latin typeface="Avenir"/>
                <a:ea typeface="Avenir"/>
                <a:cs typeface="Avenir"/>
                <a:sym typeface="Avenir"/>
              </a:rPr>
              <a:t>Le secret professionnel qui s’appuie sur une base légale solide.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chemeClr val="lt1"/>
                </a:solidFill>
                <a:latin typeface="Avenir"/>
                <a:ea typeface="Avenir"/>
                <a:cs typeface="Avenir"/>
                <a:sym typeface="Avenir"/>
              </a:rPr>
              <a:t>Art 2 RIN : Le secret professionnel de l’avocat est d’ordre public.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chemeClr val="lt1"/>
                </a:solidFill>
                <a:latin typeface="Avenir"/>
                <a:ea typeface="Avenir"/>
                <a:cs typeface="Avenir"/>
                <a:sym typeface="Avenir"/>
              </a:rPr>
              <a:t>Il est général, absolu et illimité dans le temps</a:t>
            </a:r>
            <a:r>
              <a:rPr lang="fr-FR" sz="1800" b="0" i="0" u="none" strike="noStrike" cap="none" dirty="0">
                <a:solidFill>
                  <a:schemeClr val="lt1"/>
                </a:solidFill>
                <a:latin typeface="Avenir"/>
                <a:ea typeface="Avenir"/>
                <a:cs typeface="Avenir"/>
                <a:sym typeface="Avenir"/>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fr-FR" sz="1800" b="1" i="0" u="none" strike="noStrike" cap="none" dirty="0">
                <a:solidFill>
                  <a:schemeClr val="dk1"/>
                </a:solidFill>
                <a:latin typeface="Avenir"/>
                <a:ea typeface="Avenir"/>
                <a:cs typeface="Avenir"/>
                <a:sym typeface="Avenir"/>
              </a:rPr>
              <a:t> </a:t>
            </a:r>
            <a:endParaRPr sz="1800" b="1" i="0" u="none" strike="noStrike" cap="none" dirty="0">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DCC16D"/>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grpSp>
        <p:nvGrpSpPr>
          <p:cNvPr id="406" name="Google Shape;406;p26"/>
          <p:cNvGrpSpPr/>
          <p:nvPr/>
        </p:nvGrpSpPr>
        <p:grpSpPr>
          <a:xfrm>
            <a:off x="994274" y="1939638"/>
            <a:ext cx="9636346" cy="3884053"/>
            <a:chOff x="1176" y="824349"/>
            <a:chExt cx="9636346" cy="3884053"/>
          </a:xfrm>
        </p:grpSpPr>
        <p:sp>
          <p:nvSpPr>
            <p:cNvPr id="407" name="Google Shape;407;p26"/>
            <p:cNvSpPr/>
            <p:nvPr/>
          </p:nvSpPr>
          <p:spPr>
            <a:xfrm>
              <a:off x="1176" y="824349"/>
              <a:ext cx="4588736" cy="3884053"/>
            </a:xfrm>
            <a:prstGeom prst="rect">
              <a:avLst/>
            </a:prstGeom>
            <a:solidFill>
              <a:srgbClr val="F2F2F2"/>
            </a:solidFill>
            <a:ln w="19050" cap="flat" cmpd="sng">
              <a:solidFill>
                <a:srgbClr val="F2F2F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26"/>
            <p:cNvSpPr txBox="1"/>
            <p:nvPr/>
          </p:nvSpPr>
          <p:spPr>
            <a:xfrm>
              <a:off x="1176" y="824349"/>
              <a:ext cx="4588736" cy="3884053"/>
            </a:xfrm>
            <a:prstGeom prst="rect">
              <a:avLst/>
            </a:prstGeom>
            <a:noFill/>
            <a:ln>
              <a:noFill/>
            </a:ln>
          </p:spPr>
          <p:txBody>
            <a:bodyPr spcFirstLastPara="1" wrap="square" lIns="53325" tIns="53325" rIns="53325" bIns="53325" anchor="ctr" anchorCtr="0">
              <a:noAutofit/>
            </a:bodyPr>
            <a:lstStyle/>
            <a:p>
              <a:pPr algn="just">
                <a:lnSpc>
                  <a:spcPct val="150000"/>
                </a:lnSpc>
                <a:buClr>
                  <a:schemeClr val="dk1"/>
                </a:buClr>
                <a:buSzPts val="1400"/>
              </a:pPr>
              <a:r>
                <a:rPr lang="fr-FR" b="1" i="0" u="none" strike="noStrike" cap="none" dirty="0">
                  <a:solidFill>
                    <a:schemeClr val="dk1"/>
                  </a:solidFill>
                  <a:latin typeface="Avenir"/>
                  <a:ea typeface="Avenir"/>
                  <a:cs typeface="Avenir"/>
                  <a:sym typeface="Avenir"/>
                </a:rPr>
                <a:t>Certains détracteurs tentent de l’affaiblir. </a:t>
              </a:r>
              <a:endParaRPr b="0" i="0" u="none" strike="noStrike" cap="none" dirty="0">
                <a:solidFill>
                  <a:srgbClr val="000000"/>
                </a:solidFill>
                <a:latin typeface="Arial"/>
                <a:ea typeface="Arial"/>
                <a:cs typeface="Arial"/>
                <a:sym typeface="Arial"/>
              </a:endParaRPr>
            </a:p>
            <a:p>
              <a:pPr marL="0" marR="0" lvl="0" indent="0" algn="just" rtl="0">
                <a:lnSpc>
                  <a:spcPct val="150000"/>
                </a:lnSpc>
                <a:spcBef>
                  <a:spcPts val="490"/>
                </a:spcBef>
                <a:spcAft>
                  <a:spcPts val="0"/>
                </a:spcAft>
                <a:buClr>
                  <a:schemeClr val="dk1"/>
                </a:buClr>
                <a:buSzPts val="1400"/>
                <a:buFont typeface="Avenir"/>
                <a:buNone/>
              </a:pPr>
              <a:r>
                <a:rPr lang="fr-FR" sz="1400" b="1" i="0" u="none" strike="noStrike" cap="none" dirty="0">
                  <a:solidFill>
                    <a:schemeClr val="dk1"/>
                  </a:solidFill>
                  <a:latin typeface="Avenir"/>
                  <a:ea typeface="Avenir"/>
                  <a:cs typeface="Avenir"/>
                  <a:sym typeface="Avenir"/>
                </a:rPr>
                <a:t>- </a:t>
              </a:r>
              <a:r>
                <a:rPr lang="fr-FR" sz="1400" b="0" i="0" u="none" strike="noStrike" cap="none" dirty="0">
                  <a:solidFill>
                    <a:schemeClr val="dk1"/>
                  </a:solidFill>
                  <a:latin typeface="Avenir"/>
                  <a:ea typeface="Avenir"/>
                  <a:cs typeface="Avenir"/>
                  <a:sym typeface="Avenir"/>
                </a:rPr>
                <a:t>Selon les lignes directrices du PNF le rapport n’est pas nécessairement couvert par le secret professionnel</a:t>
              </a:r>
              <a:endParaRPr sz="1400" b="0" i="0" u="none" strike="noStrike" cap="none" dirty="0">
                <a:solidFill>
                  <a:schemeClr val="dk1"/>
                </a:solidFill>
                <a:latin typeface="Avenir"/>
                <a:ea typeface="Avenir"/>
                <a:cs typeface="Avenir"/>
                <a:sym typeface="Avenir"/>
              </a:endParaRPr>
            </a:p>
            <a:p>
              <a:pPr marL="0" marR="0" lvl="0" indent="0" algn="just" rtl="0">
                <a:lnSpc>
                  <a:spcPct val="150000"/>
                </a:lnSpc>
                <a:spcBef>
                  <a:spcPts val="490"/>
                </a:spcBef>
                <a:spcAft>
                  <a:spcPts val="0"/>
                </a:spcAft>
                <a:buClr>
                  <a:schemeClr val="dk1"/>
                </a:buClr>
                <a:buSzPts val="1400"/>
                <a:buFont typeface="Avenir"/>
                <a:buNone/>
              </a:pPr>
              <a:r>
                <a:rPr lang="fr-FR" sz="1400" b="1" i="0" u="none" strike="noStrike" cap="none" dirty="0">
                  <a:solidFill>
                    <a:schemeClr val="dk1"/>
                  </a:solidFill>
                  <a:latin typeface="Avenir"/>
                  <a:ea typeface="Avenir"/>
                  <a:cs typeface="Avenir"/>
                  <a:sym typeface="Avenir"/>
                </a:rPr>
                <a:t>- </a:t>
              </a:r>
              <a:r>
                <a:rPr lang="fr-FR" sz="1400" b="0" i="0" u="none" strike="noStrike" cap="none" dirty="0">
                  <a:solidFill>
                    <a:schemeClr val="dk1"/>
                  </a:solidFill>
                  <a:latin typeface="Avenir"/>
                  <a:ea typeface="Avenir"/>
                  <a:cs typeface="Avenir"/>
                  <a:sym typeface="Avenir"/>
                </a:rPr>
                <a:t>Selon l’analyse doctrinale et jurisprudentielle (Cass. soc. 4 juillet 2018, n° 17‑18.241) :</a:t>
              </a:r>
              <a:endParaRPr sz="1400" b="0" i="0" u="none" strike="noStrike" cap="none" dirty="0">
                <a:solidFill>
                  <a:schemeClr val="dk1"/>
                </a:solidFill>
                <a:latin typeface="Avenir"/>
                <a:ea typeface="Avenir"/>
                <a:cs typeface="Avenir"/>
                <a:sym typeface="Avenir"/>
              </a:endParaRPr>
            </a:p>
            <a:p>
              <a:pPr marL="285750" marR="0" lvl="0" indent="-285750" rtl="0">
                <a:lnSpc>
                  <a:spcPct val="150000"/>
                </a:lnSpc>
                <a:spcBef>
                  <a:spcPts val="490"/>
                </a:spcBef>
                <a:spcAft>
                  <a:spcPts val="0"/>
                </a:spcAft>
                <a:buClr>
                  <a:schemeClr val="dk1"/>
                </a:buClr>
                <a:buSzPts val="1400"/>
                <a:buFont typeface="Arial" panose="020B0604020202020204" pitchFamily="34" charset="0"/>
                <a:buChar char="•"/>
              </a:pPr>
              <a:r>
                <a:rPr lang="fr-FR" sz="1400" b="0" i="0" u="none" strike="noStrike" cap="none" dirty="0">
                  <a:solidFill>
                    <a:schemeClr val="dk1"/>
                  </a:solidFill>
                  <a:latin typeface="Avenir"/>
                  <a:ea typeface="Avenir"/>
                  <a:cs typeface="Avenir"/>
                  <a:sym typeface="Avenir"/>
                </a:rPr>
                <a:t>Mission Conseil/Assistance, secret professionnel</a:t>
              </a:r>
              <a:endParaRPr lang="fr-FR" dirty="0">
                <a:ea typeface="Avenir"/>
              </a:endParaRPr>
            </a:p>
            <a:p>
              <a:pPr marL="285750" marR="0" lvl="0" indent="-285750" rtl="0">
                <a:lnSpc>
                  <a:spcPct val="150000"/>
                </a:lnSpc>
                <a:spcBef>
                  <a:spcPts val="490"/>
                </a:spcBef>
                <a:spcAft>
                  <a:spcPts val="0"/>
                </a:spcAft>
                <a:buClr>
                  <a:schemeClr val="dk1"/>
                </a:buClr>
                <a:buSzPts val="1400"/>
                <a:buFont typeface="Arial" panose="020B0604020202020204" pitchFamily="34" charset="0"/>
                <a:buChar char="•"/>
              </a:pPr>
              <a:r>
                <a:rPr lang="fr-FR" sz="1400" b="0" i="0" u="none" strike="noStrike" cap="none" dirty="0">
                  <a:solidFill>
                    <a:schemeClr val="dk1"/>
                  </a:solidFill>
                  <a:latin typeface="Avenir"/>
                  <a:ea typeface="Avenir"/>
                  <a:cs typeface="Avenir"/>
                  <a:sym typeface="Avenir"/>
                </a:rPr>
                <a:t>Mission d’expertise pas de secret professionnel </a:t>
              </a:r>
              <a:endParaRPr sz="1400" b="0" i="0" u="none" strike="noStrike" cap="none" dirty="0">
                <a:solidFill>
                  <a:schemeClr val="dk1"/>
                </a:solidFill>
                <a:latin typeface="Avenir"/>
                <a:ea typeface="Avenir"/>
                <a:cs typeface="Avenir"/>
                <a:sym typeface="Avenir"/>
              </a:endParaRPr>
            </a:p>
          </p:txBody>
        </p:sp>
        <p:sp>
          <p:nvSpPr>
            <p:cNvPr id="409" name="Google Shape;409;p26"/>
            <p:cNvSpPr/>
            <p:nvPr/>
          </p:nvSpPr>
          <p:spPr>
            <a:xfrm>
              <a:off x="5048786" y="824349"/>
              <a:ext cx="4588736" cy="3884053"/>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26"/>
            <p:cNvSpPr txBox="1"/>
            <p:nvPr/>
          </p:nvSpPr>
          <p:spPr>
            <a:xfrm>
              <a:off x="5048786" y="824349"/>
              <a:ext cx="4588736" cy="3884053"/>
            </a:xfrm>
            <a:prstGeom prst="rect">
              <a:avLst/>
            </a:prstGeom>
            <a:noFill/>
            <a:ln>
              <a:noFill/>
            </a:ln>
          </p:spPr>
          <p:txBody>
            <a:bodyPr spcFirstLastPara="1" wrap="square" lIns="60950" tIns="60950" rIns="60950" bIns="60950" anchor="t" anchorCtr="0">
              <a:noAutofit/>
            </a:bodyPr>
            <a:lstStyle/>
            <a:p>
              <a:pPr marL="0" marR="0" lvl="0" indent="0" algn="l" rtl="0">
                <a:lnSpc>
                  <a:spcPct val="150000"/>
                </a:lnSpc>
                <a:spcBef>
                  <a:spcPts val="0"/>
                </a:spcBef>
                <a:spcAft>
                  <a:spcPts val="0"/>
                </a:spcAft>
                <a:buClr>
                  <a:schemeClr val="dk1"/>
                </a:buClr>
                <a:buSzPts val="1600"/>
                <a:buFont typeface="Avenir"/>
                <a:buNone/>
              </a:pPr>
              <a:endParaRPr lang="fr-FR" sz="1600" b="1" i="0" u="none" strike="noStrike" cap="none" dirty="0">
                <a:solidFill>
                  <a:schemeClr val="dk1"/>
                </a:solidFill>
                <a:latin typeface="Avenir"/>
                <a:ea typeface="Avenir"/>
                <a:cs typeface="Avenir"/>
                <a:sym typeface="Avenir"/>
              </a:endParaRPr>
            </a:p>
            <a:p>
              <a:pPr marL="0" marR="0" lvl="0" indent="0" algn="l" rtl="0">
                <a:lnSpc>
                  <a:spcPct val="150000"/>
                </a:lnSpc>
                <a:spcBef>
                  <a:spcPts val="0"/>
                </a:spcBef>
                <a:spcAft>
                  <a:spcPts val="0"/>
                </a:spcAft>
                <a:buClr>
                  <a:schemeClr val="dk1"/>
                </a:buClr>
                <a:buSzPts val="1600"/>
                <a:buFont typeface="Avenir"/>
                <a:buNone/>
              </a:pPr>
              <a:endParaRPr lang="fr-FR" sz="1600" b="1" dirty="0">
                <a:solidFill>
                  <a:schemeClr val="dk1"/>
                </a:solidFill>
                <a:latin typeface="Avenir"/>
                <a:ea typeface="Avenir"/>
                <a:cs typeface="Avenir"/>
                <a:sym typeface="Avenir"/>
              </a:endParaRPr>
            </a:p>
            <a:p>
              <a:pPr lvl="1">
                <a:lnSpc>
                  <a:spcPct val="150000"/>
                </a:lnSpc>
                <a:buClr>
                  <a:schemeClr val="dk1"/>
                </a:buClr>
                <a:buSzPts val="1600"/>
              </a:pPr>
              <a:r>
                <a:rPr lang="fr-FR" sz="1600" b="1" i="0" u="none" strike="noStrike" cap="none" dirty="0">
                  <a:solidFill>
                    <a:schemeClr val="dk1"/>
                  </a:solidFill>
                  <a:latin typeface="Avenir"/>
                  <a:ea typeface="Avenir"/>
                  <a:cs typeface="Avenir"/>
                  <a:sym typeface="Avenir"/>
                </a:rPr>
                <a:t>Les Avocats restent très attachés  à ce principe lié à l'exercice de la défense des droits.</a:t>
              </a:r>
              <a:endParaRPr b="0" i="0" u="none" strike="noStrike" cap="none" dirty="0">
                <a:solidFill>
                  <a:schemeClr val="dk1"/>
                </a:solidFill>
                <a:latin typeface="Avenir"/>
                <a:ea typeface="Avenir"/>
                <a:cs typeface="Avenir"/>
                <a:sym typeface="Avenir"/>
              </a:endParaRPr>
            </a:p>
            <a:p>
              <a:pPr marL="0" marR="0" lvl="0" indent="0" algn="just" rtl="0">
                <a:lnSpc>
                  <a:spcPct val="150000"/>
                </a:lnSpc>
                <a:spcBef>
                  <a:spcPts val="560"/>
                </a:spcBef>
                <a:spcAft>
                  <a:spcPts val="0"/>
                </a:spcAft>
                <a:buClr>
                  <a:schemeClr val="dk1"/>
                </a:buClr>
                <a:buSzPts val="1400"/>
                <a:buFont typeface="Avenir"/>
                <a:buNone/>
              </a:pPr>
              <a:r>
                <a:rPr lang="fr-FR" sz="1400" b="0" i="0" u="none" strike="noStrike" cap="none" dirty="0">
                  <a:solidFill>
                    <a:schemeClr val="dk1"/>
                  </a:solidFill>
                  <a:latin typeface="Avenir"/>
                  <a:ea typeface="Avenir"/>
                  <a:cs typeface="Avenir"/>
                  <a:sym typeface="Avenir"/>
                </a:rPr>
                <a:t>L’enquête interne et spécifiquement les préconisations peuvent être essentielles </a:t>
              </a:r>
              <a:r>
                <a:rPr lang="fr-FR" sz="1400" b="1" i="0" u="none" strike="noStrike" cap="none" dirty="0">
                  <a:solidFill>
                    <a:schemeClr val="dk1"/>
                  </a:solidFill>
                  <a:latin typeface="Avenir"/>
                  <a:ea typeface="Avenir"/>
                  <a:cs typeface="Avenir"/>
                  <a:sym typeface="Avenir"/>
                </a:rPr>
                <a:t>dans le cadre de la défense du mandant.</a:t>
              </a:r>
              <a:endParaRPr sz="1400" b="0" i="0" u="none" strike="noStrike" cap="none" dirty="0">
                <a:solidFill>
                  <a:srgbClr val="000000"/>
                </a:solidFill>
                <a:latin typeface="Arial"/>
                <a:ea typeface="Arial"/>
                <a:cs typeface="Arial"/>
                <a:sym typeface="Arial"/>
              </a:endParaRPr>
            </a:p>
            <a:p>
              <a:pPr marL="0" marR="0" lvl="0" indent="0" algn="just" rtl="0">
                <a:lnSpc>
                  <a:spcPct val="150000"/>
                </a:lnSpc>
                <a:spcBef>
                  <a:spcPts val="490"/>
                </a:spcBef>
                <a:spcAft>
                  <a:spcPts val="0"/>
                </a:spcAft>
                <a:buClr>
                  <a:schemeClr val="dk1"/>
                </a:buClr>
                <a:buSzPts val="1400"/>
                <a:buFont typeface="Avenir"/>
                <a:buNone/>
              </a:pPr>
              <a:r>
                <a:rPr lang="fr-FR" sz="1400" b="0" i="0" u="sng" strike="noStrike" cap="none" dirty="0">
                  <a:solidFill>
                    <a:schemeClr val="dk1"/>
                  </a:solidFill>
                  <a:latin typeface="Avenir"/>
                  <a:ea typeface="Avenir"/>
                  <a:cs typeface="Avenir"/>
                  <a:sym typeface="Avenir"/>
                </a:rPr>
                <a:t>Conseil pratique </a:t>
              </a:r>
              <a:r>
                <a:rPr lang="fr-FR" sz="1400" b="0" i="0" u="none" strike="noStrike" cap="none" dirty="0">
                  <a:solidFill>
                    <a:schemeClr val="dk1"/>
                  </a:solidFill>
                  <a:latin typeface="Avenir"/>
                  <a:ea typeface="Avenir"/>
                  <a:cs typeface="Avenir"/>
                  <a:sym typeface="Avenir"/>
                </a:rPr>
                <a:t>: Ajouter la mention </a:t>
              </a:r>
              <a:r>
                <a:rPr lang="fr-FR" sz="1400" b="1" i="0" u="none" strike="noStrike" cap="none" dirty="0">
                  <a:solidFill>
                    <a:schemeClr val="dk1"/>
                  </a:solidFill>
                  <a:latin typeface="Avenir"/>
                  <a:ea typeface="Avenir"/>
                  <a:cs typeface="Avenir"/>
                  <a:sym typeface="Avenir"/>
                </a:rPr>
                <a:t>« confidentiel avocat – projet » </a:t>
              </a:r>
              <a:r>
                <a:rPr lang="fr-FR" sz="1400" b="0" i="0" u="none" strike="noStrike" cap="none" dirty="0">
                  <a:solidFill>
                    <a:schemeClr val="dk1"/>
                  </a:solidFill>
                  <a:latin typeface="Avenir"/>
                  <a:ea typeface="Avenir"/>
                  <a:cs typeface="Avenir"/>
                  <a:sym typeface="Avenir"/>
                </a:rPr>
                <a:t> tous les pages du rapport (préconisation CNB) </a:t>
              </a: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4"/>
        <p:cNvGrpSpPr/>
        <p:nvPr/>
      </p:nvGrpSpPr>
      <p:grpSpPr>
        <a:xfrm>
          <a:off x="0" y="0"/>
          <a:ext cx="0" cy="0"/>
          <a:chOff x="0" y="0"/>
          <a:chExt cx="0" cy="0"/>
        </a:xfrm>
      </p:grpSpPr>
      <p:grpSp>
        <p:nvGrpSpPr>
          <p:cNvPr id="415" name="Google Shape;415;p27"/>
          <p:cNvGrpSpPr/>
          <p:nvPr/>
        </p:nvGrpSpPr>
        <p:grpSpPr>
          <a:xfrm>
            <a:off x="934438" y="595909"/>
            <a:ext cx="10077690" cy="5387338"/>
            <a:chOff x="0" y="0"/>
            <a:chExt cx="10077690" cy="5387338"/>
          </a:xfrm>
        </p:grpSpPr>
        <p:sp>
          <p:nvSpPr>
            <p:cNvPr id="416" name="Google Shape;416;p27"/>
            <p:cNvSpPr/>
            <p:nvPr/>
          </p:nvSpPr>
          <p:spPr>
            <a:xfrm>
              <a:off x="0" y="0"/>
              <a:ext cx="8566037" cy="1616201"/>
            </a:xfrm>
            <a:prstGeom prst="roundRect">
              <a:avLst>
                <a:gd name="adj" fmla="val 10000"/>
              </a:avLst>
            </a:prstGeom>
            <a:solidFill>
              <a:schemeClr val="dk1"/>
            </a:solidFill>
            <a:ln w="19050" cap="flat" cmpd="sng">
              <a:solidFill>
                <a:srgbClr val="F2F2F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27"/>
            <p:cNvSpPr txBox="1"/>
            <p:nvPr/>
          </p:nvSpPr>
          <p:spPr>
            <a:xfrm>
              <a:off x="47337" y="47337"/>
              <a:ext cx="6822029" cy="1521527"/>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venir"/>
                <a:buNone/>
              </a:pPr>
              <a:r>
                <a:rPr lang="fr-FR" sz="1400" b="1" i="0" u="none" strike="noStrike" cap="none" dirty="0">
                  <a:solidFill>
                    <a:schemeClr val="lt1"/>
                  </a:solidFill>
                  <a:latin typeface="Avenir"/>
                  <a:ea typeface="Avenir"/>
                  <a:cs typeface="Avenir"/>
                  <a:sym typeface="Avenir"/>
                </a:rPr>
                <a:t>La garantie de la posture Avocat en cas de demande de réquisition</a:t>
              </a:r>
            </a:p>
            <a:p>
              <a:pPr marL="0" marR="0" lvl="0" indent="0" algn="l" rtl="0">
                <a:lnSpc>
                  <a:spcPct val="90000"/>
                </a:lnSpc>
                <a:spcBef>
                  <a:spcPts val="0"/>
                </a:spcBef>
                <a:spcAft>
                  <a:spcPts val="0"/>
                </a:spcAft>
                <a:buClr>
                  <a:schemeClr val="lt1"/>
                </a:buClr>
                <a:buSzPts val="1400"/>
                <a:buFont typeface="Avenir"/>
                <a:buNone/>
              </a:pPr>
              <a:r>
                <a:rPr lang="fr-FR" sz="1400" b="1" i="0" u="none" strike="noStrike" cap="none" dirty="0">
                  <a:solidFill>
                    <a:schemeClr val="lt1"/>
                  </a:solidFill>
                  <a:latin typeface="Avenir"/>
                  <a:ea typeface="Avenir"/>
                  <a:cs typeface="Avenir"/>
                  <a:sym typeface="Avenir"/>
                </a:rPr>
                <a:t> </a:t>
              </a:r>
              <a:endParaRPr lang="fr-FR" sz="1400" b="0" i="0" u="none" strike="noStrike" cap="none" dirty="0">
                <a:solidFill>
                  <a:srgbClr val="000000"/>
                </a:solidFill>
                <a:latin typeface="Arial"/>
                <a:ea typeface="Arial"/>
                <a:cs typeface="Arial"/>
                <a:sym typeface="Arial"/>
              </a:endParaRPr>
            </a:p>
          </p:txBody>
        </p:sp>
        <p:sp>
          <p:nvSpPr>
            <p:cNvPr id="418" name="Google Shape;418;p27"/>
            <p:cNvSpPr/>
            <p:nvPr/>
          </p:nvSpPr>
          <p:spPr>
            <a:xfrm>
              <a:off x="755826" y="1885568"/>
              <a:ext cx="8566037" cy="1616201"/>
            </a:xfrm>
            <a:prstGeom prst="roundRect">
              <a:avLst>
                <a:gd name="adj" fmla="val 10000"/>
              </a:avLst>
            </a:prstGeom>
            <a:solidFill>
              <a:schemeClr val="dk1"/>
            </a:solidFill>
            <a:ln w="19050" cap="flat" cmpd="sng">
              <a:solidFill>
                <a:srgbClr val="F2F2F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27"/>
            <p:cNvSpPr txBox="1"/>
            <p:nvPr/>
          </p:nvSpPr>
          <p:spPr>
            <a:xfrm>
              <a:off x="803163" y="1932905"/>
              <a:ext cx="6665005" cy="1521527"/>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venir"/>
                <a:buNone/>
              </a:pPr>
              <a:r>
                <a:rPr lang="fr-FR" sz="1400" b="1" i="0" u="none" strike="noStrike" cap="none" dirty="0">
                  <a:solidFill>
                    <a:schemeClr val="lt1"/>
                  </a:solidFill>
                  <a:latin typeface="Avenir"/>
                  <a:ea typeface="Avenir"/>
                  <a:cs typeface="Avenir"/>
                  <a:sym typeface="Avenir"/>
                </a:rPr>
                <a:t>Guide CNB : </a:t>
              </a:r>
              <a:r>
                <a:rPr lang="fr-FR" sz="1400" b="0" i="0" u="none" strike="noStrike" cap="none" dirty="0">
                  <a:solidFill>
                    <a:schemeClr val="lt1"/>
                  </a:solidFill>
                  <a:latin typeface="Avenir"/>
                  <a:ea typeface="Avenir"/>
                  <a:cs typeface="Avenir"/>
                  <a:sym typeface="Avenir"/>
                </a:rPr>
                <a:t>application de l’article 56-1 du code de procédure pénale.</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lt1"/>
                </a:buClr>
                <a:buSzPts val="1400"/>
                <a:buFont typeface="Avenir"/>
                <a:buNone/>
              </a:pPr>
              <a:r>
                <a:rPr lang="fr-FR" sz="1400" b="0" i="0" u="none" strike="noStrike" cap="none" dirty="0">
                  <a:solidFill>
                    <a:schemeClr val="lt1"/>
                  </a:solidFill>
                  <a:latin typeface="Avenir"/>
                  <a:ea typeface="Avenir"/>
                  <a:cs typeface="Avenir"/>
                  <a:sym typeface="Avenir"/>
                </a:rPr>
                <a:t> </a:t>
              </a:r>
              <a:endParaRPr sz="1400" b="0" i="0" u="none" strike="noStrike" cap="none" dirty="0">
                <a:solidFill>
                  <a:schemeClr val="lt1"/>
                </a:solidFill>
                <a:latin typeface="Avenir"/>
                <a:ea typeface="Avenir"/>
                <a:cs typeface="Avenir"/>
                <a:sym typeface="Avenir"/>
              </a:endParaRPr>
            </a:p>
          </p:txBody>
        </p:sp>
        <p:sp>
          <p:nvSpPr>
            <p:cNvPr id="420" name="Google Shape;420;p27"/>
            <p:cNvSpPr/>
            <p:nvPr/>
          </p:nvSpPr>
          <p:spPr>
            <a:xfrm>
              <a:off x="1511653" y="3771137"/>
              <a:ext cx="8566037" cy="1616201"/>
            </a:xfrm>
            <a:prstGeom prst="roundRect">
              <a:avLst>
                <a:gd name="adj" fmla="val 10000"/>
              </a:avLst>
            </a:prstGeom>
            <a:solidFill>
              <a:schemeClr val="dk1"/>
            </a:solidFill>
            <a:ln w="19050" cap="flat" cmpd="sng">
              <a:solidFill>
                <a:srgbClr val="F2F2F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27"/>
            <p:cNvSpPr txBox="1"/>
            <p:nvPr/>
          </p:nvSpPr>
          <p:spPr>
            <a:xfrm>
              <a:off x="1558990" y="3818474"/>
              <a:ext cx="6665005" cy="1521527"/>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venir"/>
                <a:buNone/>
              </a:pPr>
              <a:r>
                <a:rPr lang="fr-FR" sz="1400" b="1" i="0" u="none" strike="noStrike" cap="none" dirty="0">
                  <a:solidFill>
                    <a:schemeClr val="lt1"/>
                  </a:solidFill>
                  <a:latin typeface="Avenir"/>
                  <a:ea typeface="Avenir"/>
                  <a:cs typeface="Avenir"/>
                  <a:sym typeface="Avenir"/>
                </a:rPr>
                <a:t>Sécuriser les termes du mandat </a:t>
              </a:r>
              <a:r>
                <a:rPr lang="fr-FR" sz="1400" b="0" i="0" u="none" strike="noStrike" cap="none" dirty="0">
                  <a:solidFill>
                    <a:schemeClr val="lt1"/>
                  </a:solidFill>
                  <a:latin typeface="Avenir"/>
                  <a:ea typeface="Avenir"/>
                  <a:cs typeface="Avenir"/>
                  <a:sym typeface="Avenir"/>
                </a:rPr>
                <a:t>: Considérant que ce sont les termes du mandat qui déterminent les obligations des parties. L’avocat ne communique que les documents qu’il s’est engagé à communiquer aux termes de sa mission.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lt1"/>
                </a:buClr>
                <a:buSzPts val="1400"/>
                <a:buFont typeface="Avenir"/>
                <a:buNone/>
              </a:pPr>
              <a:r>
                <a:rPr lang="fr-FR" sz="1400" b="0" i="0" u="none" strike="noStrike" cap="none" dirty="0">
                  <a:solidFill>
                    <a:schemeClr val="lt1"/>
                  </a:solidFill>
                  <a:latin typeface="Avenir"/>
                  <a:ea typeface="Avenir"/>
                  <a:cs typeface="Avenir"/>
                  <a:sym typeface="Avenir"/>
                </a:rPr>
                <a:t>Exemple les PV d’audition : l’avocat prévoi</a:t>
              </a:r>
              <a:r>
                <a:rPr lang="fr-FR" dirty="0">
                  <a:solidFill>
                    <a:schemeClr val="lt1"/>
                  </a:solidFill>
                  <a:latin typeface="Avenir"/>
                  <a:ea typeface="Avenir"/>
                  <a:cs typeface="Avenir"/>
                  <a:sym typeface="Avenir"/>
                </a:rPr>
                <a:t>t</a:t>
              </a:r>
              <a:r>
                <a:rPr lang="fr-FR" sz="1400" b="0" i="0" u="none" strike="noStrike" cap="none" dirty="0">
                  <a:solidFill>
                    <a:schemeClr val="lt1"/>
                  </a:solidFill>
                  <a:latin typeface="Avenir"/>
                  <a:ea typeface="Avenir"/>
                  <a:cs typeface="Avenir"/>
                  <a:sym typeface="Avenir"/>
                </a:rPr>
                <a:t> dans sa lettre de mission s’il doit les garder et les produire en cas de litige ou tous les livrer au mandant.</a:t>
              </a:r>
              <a:endParaRPr sz="1400" b="0" i="0" u="none" strike="noStrike" cap="none" dirty="0">
                <a:solidFill>
                  <a:schemeClr val="lt1"/>
                </a:solidFill>
                <a:latin typeface="Avenir"/>
                <a:ea typeface="Avenir"/>
                <a:cs typeface="Avenir"/>
                <a:sym typeface="Avenir"/>
              </a:endParaRPr>
            </a:p>
          </p:txBody>
        </p:sp>
        <p:sp>
          <p:nvSpPr>
            <p:cNvPr id="422" name="Google Shape;422;p27"/>
            <p:cNvSpPr/>
            <p:nvPr/>
          </p:nvSpPr>
          <p:spPr>
            <a:xfrm>
              <a:off x="7515506" y="1225619"/>
              <a:ext cx="1050531" cy="1050531"/>
            </a:xfrm>
            <a:prstGeom prst="downArrow">
              <a:avLst>
                <a:gd name="adj1" fmla="val 55000"/>
                <a:gd name="adj2" fmla="val 45000"/>
              </a:avLst>
            </a:prstGeom>
            <a:solidFill>
              <a:srgbClr val="D8D8D8">
                <a:alpha val="89411"/>
              </a:srgbClr>
            </a:solidFill>
            <a:ln w="19050" cap="flat" cmpd="sng">
              <a:solidFill>
                <a:srgbClr val="D8D8D8">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27"/>
            <p:cNvSpPr txBox="1"/>
            <p:nvPr/>
          </p:nvSpPr>
          <p:spPr>
            <a:xfrm>
              <a:off x="7751875" y="1225619"/>
              <a:ext cx="577793" cy="79052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endParaRPr sz="3600" b="0" i="0" u="none" strike="noStrike" cap="none">
                <a:solidFill>
                  <a:schemeClr val="dk1"/>
                </a:solidFill>
                <a:latin typeface="Arial"/>
                <a:ea typeface="Arial"/>
                <a:cs typeface="Arial"/>
                <a:sym typeface="Arial"/>
              </a:endParaRPr>
            </a:p>
          </p:txBody>
        </p:sp>
        <p:sp>
          <p:nvSpPr>
            <p:cNvPr id="424" name="Google Shape;424;p27"/>
            <p:cNvSpPr/>
            <p:nvPr/>
          </p:nvSpPr>
          <p:spPr>
            <a:xfrm>
              <a:off x="8271333" y="3100413"/>
              <a:ext cx="1050531" cy="1050531"/>
            </a:xfrm>
            <a:prstGeom prst="downArrow">
              <a:avLst>
                <a:gd name="adj1" fmla="val 55000"/>
                <a:gd name="adj2" fmla="val 45000"/>
              </a:avLst>
            </a:prstGeom>
            <a:solidFill>
              <a:srgbClr val="D8D8D8">
                <a:alpha val="89411"/>
              </a:srgbClr>
            </a:solidFill>
            <a:ln w="19050" cap="flat" cmpd="sng">
              <a:solidFill>
                <a:srgbClr val="F2F2F2">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27"/>
            <p:cNvSpPr txBox="1"/>
            <p:nvPr/>
          </p:nvSpPr>
          <p:spPr>
            <a:xfrm>
              <a:off x="8507702" y="3100413"/>
              <a:ext cx="577793" cy="79052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endParaRPr sz="3600" b="0" i="0" u="none" strike="noStrike" cap="none">
                <a:solidFill>
                  <a:schemeClr val="dk1"/>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838200" y="1469193"/>
            <a:ext cx="3851787" cy="265052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Avenir"/>
              <a:buNone/>
            </a:pPr>
            <a:br>
              <a:rPr lang="fr-FR" sz="3200" b="1" dirty="0">
                <a:solidFill>
                  <a:schemeClr val="lt1"/>
                </a:solidFill>
                <a:latin typeface="Avenir"/>
                <a:ea typeface="Avenir"/>
                <a:cs typeface="Avenir"/>
                <a:sym typeface="Avenir"/>
              </a:rPr>
            </a:br>
            <a:r>
              <a:rPr lang="fr-FR" b="1" dirty="0">
                <a:solidFill>
                  <a:schemeClr val="lt1"/>
                </a:solidFill>
                <a:latin typeface="Avenir"/>
                <a:ea typeface="Avenir"/>
                <a:cs typeface="Avenir"/>
                <a:sym typeface="Avenir"/>
              </a:rPr>
              <a:t>COMMISSION</a:t>
            </a:r>
            <a:br>
              <a:rPr lang="fr-FR" b="1" dirty="0">
                <a:solidFill>
                  <a:schemeClr val="lt1"/>
                </a:solidFill>
                <a:latin typeface="Avenir"/>
                <a:ea typeface="Avenir"/>
                <a:cs typeface="Avenir"/>
                <a:sym typeface="Avenir"/>
              </a:rPr>
            </a:br>
            <a:r>
              <a:rPr lang="fr-FR" b="1" dirty="0">
                <a:solidFill>
                  <a:schemeClr val="lt1"/>
                </a:solidFill>
                <a:latin typeface="Avenir"/>
                <a:ea typeface="Avenir"/>
                <a:cs typeface="Avenir"/>
                <a:sym typeface="Avenir"/>
              </a:rPr>
              <a:t>« </a:t>
            </a:r>
            <a:r>
              <a:rPr lang="fr-FR" sz="3200" b="1" i="1" dirty="0">
                <a:solidFill>
                  <a:schemeClr val="lt1"/>
                </a:solidFill>
                <a:latin typeface="Avenir"/>
                <a:ea typeface="Avenir"/>
                <a:cs typeface="Avenir"/>
                <a:sym typeface="Avenir"/>
              </a:rPr>
              <a:t>L’enquêteur en droit social »</a:t>
            </a:r>
            <a:br>
              <a:rPr lang="fr-FR" sz="3200" b="1" dirty="0">
                <a:solidFill>
                  <a:schemeClr val="lt1"/>
                </a:solidFill>
                <a:latin typeface="Avenir"/>
                <a:ea typeface="Avenir"/>
                <a:cs typeface="Avenir"/>
                <a:sym typeface="Avenir"/>
              </a:rPr>
            </a:br>
            <a:br>
              <a:rPr lang="fr-FR" sz="3200" b="1" dirty="0">
                <a:solidFill>
                  <a:schemeClr val="lt1"/>
                </a:solidFill>
                <a:latin typeface="Avenir"/>
                <a:ea typeface="Avenir"/>
                <a:cs typeface="Avenir"/>
                <a:sym typeface="Avenir"/>
              </a:rPr>
            </a:br>
            <a:endParaRPr sz="3200" b="1" dirty="0">
              <a:solidFill>
                <a:schemeClr val="lt1"/>
              </a:solidFill>
              <a:latin typeface="Avenir"/>
              <a:ea typeface="Avenir"/>
              <a:cs typeface="Avenir"/>
              <a:sym typeface="Avenir"/>
            </a:endParaRPr>
          </a:p>
        </p:txBody>
      </p:sp>
      <p:grpSp>
        <p:nvGrpSpPr>
          <p:cNvPr id="106" name="Google Shape;106;p3"/>
          <p:cNvGrpSpPr/>
          <p:nvPr/>
        </p:nvGrpSpPr>
        <p:grpSpPr>
          <a:xfrm>
            <a:off x="5348086" y="762637"/>
            <a:ext cx="6005713" cy="5218426"/>
            <a:chOff x="0" y="637"/>
            <a:chExt cx="6005713" cy="5218426"/>
          </a:xfrm>
        </p:grpSpPr>
        <p:cxnSp>
          <p:nvCxnSpPr>
            <p:cNvPr id="107" name="Google Shape;107;p3"/>
            <p:cNvCxnSpPr/>
            <p:nvPr/>
          </p:nvCxnSpPr>
          <p:spPr>
            <a:xfrm>
              <a:off x="0" y="637"/>
              <a:ext cx="6005713"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
          <p:nvSpPr>
            <p:cNvPr id="108" name="Google Shape;108;p3"/>
            <p:cNvSpPr/>
            <p:nvPr/>
          </p:nvSpPr>
          <p:spPr>
            <a:xfrm>
              <a:off x="0" y="637"/>
              <a:ext cx="6005713" cy="745489"/>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
            <p:cNvSpPr txBox="1"/>
            <p:nvPr/>
          </p:nvSpPr>
          <p:spPr>
            <a:xfrm>
              <a:off x="0" y="637"/>
              <a:ext cx="6005713" cy="745489"/>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lt1"/>
                </a:buClr>
                <a:buSzPts val="2000"/>
                <a:buFont typeface="Arial"/>
                <a:buNone/>
              </a:pPr>
              <a:r>
                <a:rPr lang="fr-FR" sz="2000" b="1" i="0" u="none" strike="noStrike" cap="none" dirty="0">
                  <a:solidFill>
                    <a:schemeClr val="lt1"/>
                  </a:solidFill>
                  <a:latin typeface="Avenir Next" panose="020B0503020202020204" pitchFamily="34" charset="0"/>
                  <a:sym typeface="Arial"/>
                </a:rPr>
                <a:t>Laurence </a:t>
              </a:r>
              <a:r>
                <a:rPr lang="fr-FR" sz="2000" b="1" i="0" u="none" strike="noStrike" cap="none" dirty="0" err="1">
                  <a:solidFill>
                    <a:schemeClr val="lt1"/>
                  </a:solidFill>
                  <a:latin typeface="Avenir Next" panose="020B0503020202020204" pitchFamily="34" charset="0"/>
                  <a:sym typeface="Arial"/>
                </a:rPr>
                <a:t>Despres</a:t>
              </a:r>
              <a:r>
                <a:rPr lang="fr-FR" sz="2000" b="0" i="0" u="none" strike="noStrike" cap="none" dirty="0">
                  <a:solidFill>
                    <a:schemeClr val="lt1"/>
                  </a:solidFill>
                  <a:latin typeface="Avenir Next" panose="020B0503020202020204" pitchFamily="34" charset="0"/>
                  <a:sym typeface="Arial"/>
                </a:rPr>
                <a:t>, Avocate au Barreau de Toulouse, Cabinet DESPRES </a:t>
              </a:r>
              <a:endParaRPr sz="2000" b="0" i="0" u="none" strike="noStrike" cap="none" dirty="0">
                <a:solidFill>
                  <a:schemeClr val="lt1"/>
                </a:solidFill>
                <a:latin typeface="Avenir Next" panose="020B0503020202020204" pitchFamily="34" charset="0"/>
                <a:sym typeface="Arial"/>
              </a:endParaRPr>
            </a:p>
          </p:txBody>
        </p:sp>
        <p:cxnSp>
          <p:nvCxnSpPr>
            <p:cNvPr id="110" name="Google Shape;110;p3"/>
            <p:cNvCxnSpPr/>
            <p:nvPr/>
          </p:nvCxnSpPr>
          <p:spPr>
            <a:xfrm>
              <a:off x="0" y="746126"/>
              <a:ext cx="6005713" cy="0"/>
            </a:xfrm>
            <a:prstGeom prst="straightConnector1">
              <a:avLst/>
            </a:prstGeom>
            <a:solidFill>
              <a:srgbClr val="126082"/>
            </a:solidFill>
            <a:ln w="19050" cap="flat" cmpd="sng">
              <a:solidFill>
                <a:schemeClr val="dk1"/>
              </a:solidFill>
              <a:prstDash val="solid"/>
              <a:miter lim="800000"/>
              <a:headEnd type="none" w="sm" len="sm"/>
              <a:tailEnd type="none" w="sm" len="sm"/>
            </a:ln>
          </p:spPr>
        </p:cxnSp>
        <p:sp>
          <p:nvSpPr>
            <p:cNvPr id="111" name="Google Shape;111;p3"/>
            <p:cNvSpPr/>
            <p:nvPr/>
          </p:nvSpPr>
          <p:spPr>
            <a:xfrm>
              <a:off x="0" y="746126"/>
              <a:ext cx="6005713" cy="7454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
            <p:cNvSpPr txBox="1"/>
            <p:nvPr/>
          </p:nvSpPr>
          <p:spPr>
            <a:xfrm>
              <a:off x="0" y="746126"/>
              <a:ext cx="6005713" cy="745489"/>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lt1"/>
                </a:buClr>
                <a:buSzPts val="2000"/>
                <a:buFont typeface="Arial"/>
                <a:buNone/>
              </a:pPr>
              <a:r>
                <a:rPr lang="fr-FR" sz="2000" b="1" i="0" u="none" strike="noStrike" cap="none" dirty="0">
                  <a:solidFill>
                    <a:schemeClr val="lt1"/>
                  </a:solidFill>
                  <a:latin typeface="Avenir Next" panose="020B0503020202020204" pitchFamily="34" charset="0"/>
                  <a:sym typeface="Arial"/>
                </a:rPr>
                <a:t>Mouna Ben Thabet, </a:t>
              </a:r>
              <a:r>
                <a:rPr lang="fr-FR" sz="2000" b="0" i="0" u="none" strike="noStrike" cap="none" dirty="0">
                  <a:solidFill>
                    <a:schemeClr val="lt1"/>
                  </a:solidFill>
                  <a:latin typeface="Avenir Next" panose="020B0503020202020204" pitchFamily="34" charset="0"/>
                  <a:sym typeface="Arial"/>
                </a:rPr>
                <a:t>Avocate Barreau de Paris, Cabinet </a:t>
              </a:r>
              <a:r>
                <a:rPr lang="fr-FR" sz="2000" b="0" i="0" u="none" strike="noStrike" cap="none" dirty="0" err="1">
                  <a:solidFill>
                    <a:schemeClr val="lt1"/>
                  </a:solidFill>
                  <a:latin typeface="Avenir Next" panose="020B0503020202020204" pitchFamily="34" charset="0"/>
                  <a:sym typeface="Arial"/>
                </a:rPr>
                <a:t>Lexkey</a:t>
              </a:r>
              <a:r>
                <a:rPr lang="fr-FR" sz="2000" b="0" i="0" u="none" strike="noStrike" cap="none" dirty="0">
                  <a:solidFill>
                    <a:schemeClr val="lt1"/>
                  </a:solidFill>
                  <a:latin typeface="Avenir Next" panose="020B0503020202020204" pitchFamily="34" charset="0"/>
                  <a:sym typeface="Arial"/>
                </a:rPr>
                <a:t> Avocat</a:t>
              </a:r>
              <a:endParaRPr sz="2000" b="0" i="0" u="none" strike="noStrike" cap="none" dirty="0">
                <a:solidFill>
                  <a:schemeClr val="lt1"/>
                </a:solidFill>
                <a:latin typeface="Avenir Next" panose="020B0503020202020204" pitchFamily="34" charset="0"/>
                <a:sym typeface="Arial"/>
              </a:endParaRPr>
            </a:p>
          </p:txBody>
        </p:sp>
        <p:cxnSp>
          <p:nvCxnSpPr>
            <p:cNvPr id="113" name="Google Shape;113;p3"/>
            <p:cNvCxnSpPr/>
            <p:nvPr/>
          </p:nvCxnSpPr>
          <p:spPr>
            <a:xfrm>
              <a:off x="0" y="1491616"/>
              <a:ext cx="6005713" cy="0"/>
            </a:xfrm>
            <a:prstGeom prst="straightConnector1">
              <a:avLst/>
            </a:prstGeom>
            <a:solidFill>
              <a:srgbClr val="126082"/>
            </a:solidFill>
            <a:ln w="19050" cap="flat" cmpd="sng">
              <a:solidFill>
                <a:schemeClr val="dk1"/>
              </a:solidFill>
              <a:prstDash val="solid"/>
              <a:miter lim="800000"/>
              <a:headEnd type="none" w="sm" len="sm"/>
              <a:tailEnd type="none" w="sm" len="sm"/>
            </a:ln>
          </p:spPr>
        </p:cxnSp>
        <p:sp>
          <p:nvSpPr>
            <p:cNvPr id="114" name="Google Shape;114;p3"/>
            <p:cNvSpPr/>
            <p:nvPr/>
          </p:nvSpPr>
          <p:spPr>
            <a:xfrm>
              <a:off x="0" y="1491616"/>
              <a:ext cx="6005713" cy="745489"/>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
            <p:cNvSpPr txBox="1"/>
            <p:nvPr/>
          </p:nvSpPr>
          <p:spPr>
            <a:xfrm>
              <a:off x="0" y="1491616"/>
              <a:ext cx="6005713" cy="745489"/>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lt1"/>
                </a:buClr>
                <a:buSzPts val="2000"/>
                <a:buFont typeface="Arial"/>
                <a:buNone/>
              </a:pPr>
              <a:r>
                <a:rPr lang="fr-FR" sz="2000" b="1" i="0" u="none" strike="noStrike" cap="none" dirty="0">
                  <a:solidFill>
                    <a:schemeClr val="lt1"/>
                  </a:solidFill>
                  <a:latin typeface="Avenir Next" panose="020B0503020202020204" pitchFamily="34" charset="0"/>
                </a:rPr>
                <a:t>Béatrice</a:t>
              </a:r>
              <a:r>
                <a:rPr lang="fr-FR" sz="2000" b="1" dirty="0">
                  <a:solidFill>
                    <a:schemeClr val="lt1"/>
                  </a:solidFill>
                  <a:latin typeface="Avenir Next" panose="020B0503020202020204" pitchFamily="34" charset="0"/>
                </a:rPr>
                <a:t> </a:t>
              </a:r>
              <a:r>
                <a:rPr lang="fr-FR" sz="2000" b="1" dirty="0" err="1">
                  <a:solidFill>
                    <a:schemeClr val="lt1"/>
                  </a:solidFill>
                  <a:latin typeface="Avenir Next" panose="020B0503020202020204" pitchFamily="34" charset="0"/>
                </a:rPr>
                <a:t>Moutel</a:t>
              </a:r>
              <a:r>
                <a:rPr lang="fr-FR" sz="2000" dirty="0">
                  <a:solidFill>
                    <a:schemeClr val="lt1"/>
                  </a:solidFill>
                  <a:latin typeface="Avenir Next" panose="020B0503020202020204" pitchFamily="34" charset="0"/>
                </a:rPr>
                <a:t>, Avocate au Barreau de Paris,</a:t>
              </a:r>
              <a:endParaRPr sz="2000" dirty="0">
                <a:solidFill>
                  <a:schemeClr val="lt1"/>
                </a:solidFill>
                <a:latin typeface="Avenir Next" panose="020B0503020202020204" pitchFamily="34" charset="0"/>
              </a:endParaRPr>
            </a:p>
            <a:p>
              <a:pPr marL="0" marR="0" lvl="0" indent="0" algn="l" rtl="0">
                <a:lnSpc>
                  <a:spcPct val="90000"/>
                </a:lnSpc>
                <a:spcBef>
                  <a:spcPts val="0"/>
                </a:spcBef>
                <a:spcAft>
                  <a:spcPts val="0"/>
                </a:spcAft>
                <a:buClr>
                  <a:schemeClr val="lt1"/>
                </a:buClr>
                <a:buSzPts val="2000"/>
                <a:buFont typeface="Arial"/>
                <a:buNone/>
              </a:pPr>
              <a:r>
                <a:rPr lang="fr-FR" sz="2000" dirty="0">
                  <a:solidFill>
                    <a:schemeClr val="lt1"/>
                  </a:solidFill>
                  <a:latin typeface="Avenir Next" panose="020B0503020202020204" pitchFamily="34" charset="0"/>
                </a:rPr>
                <a:t>Cabinet </a:t>
              </a:r>
              <a:r>
                <a:rPr lang="fr-FR" sz="2000" dirty="0" err="1">
                  <a:solidFill>
                    <a:schemeClr val="lt1"/>
                  </a:solidFill>
                  <a:latin typeface="Avenir Next" panose="020B0503020202020204" pitchFamily="34" charset="0"/>
                </a:rPr>
                <a:t>Moutel</a:t>
              </a:r>
              <a:r>
                <a:rPr lang="fr-FR" sz="2000" dirty="0">
                  <a:solidFill>
                    <a:schemeClr val="lt1"/>
                  </a:solidFill>
                  <a:latin typeface="Avenir Next" panose="020B0503020202020204" pitchFamily="34" charset="0"/>
                </a:rPr>
                <a:t> Avocat</a:t>
              </a:r>
              <a:endParaRPr sz="2000" dirty="0">
                <a:solidFill>
                  <a:schemeClr val="lt1"/>
                </a:solidFill>
                <a:latin typeface="Avenir Next" panose="020B0503020202020204" pitchFamily="34" charset="0"/>
              </a:endParaRPr>
            </a:p>
          </p:txBody>
        </p:sp>
        <p:cxnSp>
          <p:nvCxnSpPr>
            <p:cNvPr id="116" name="Google Shape;116;p3"/>
            <p:cNvCxnSpPr/>
            <p:nvPr/>
          </p:nvCxnSpPr>
          <p:spPr>
            <a:xfrm>
              <a:off x="0" y="2237105"/>
              <a:ext cx="6005713" cy="0"/>
            </a:xfrm>
            <a:prstGeom prst="straightConnector1">
              <a:avLst/>
            </a:prstGeom>
            <a:solidFill>
              <a:srgbClr val="126082"/>
            </a:solidFill>
            <a:ln w="19050" cap="flat" cmpd="sng">
              <a:solidFill>
                <a:schemeClr val="dk1"/>
              </a:solidFill>
              <a:prstDash val="solid"/>
              <a:miter lim="800000"/>
              <a:headEnd type="none" w="sm" len="sm"/>
              <a:tailEnd type="none" w="sm" len="sm"/>
            </a:ln>
          </p:spPr>
        </p:cxnSp>
        <p:sp>
          <p:nvSpPr>
            <p:cNvPr id="117" name="Google Shape;117;p3"/>
            <p:cNvSpPr/>
            <p:nvPr/>
          </p:nvSpPr>
          <p:spPr>
            <a:xfrm>
              <a:off x="0" y="2237105"/>
              <a:ext cx="6005713" cy="745489"/>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
            <p:cNvSpPr txBox="1"/>
            <p:nvPr/>
          </p:nvSpPr>
          <p:spPr>
            <a:xfrm>
              <a:off x="0" y="2237105"/>
              <a:ext cx="6005713" cy="745489"/>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lt1"/>
                </a:buClr>
                <a:buSzPts val="2000"/>
                <a:buFont typeface="Arial"/>
                <a:buNone/>
              </a:pPr>
              <a:r>
                <a:rPr lang="fr-FR" sz="2000" b="1" i="0" u="none" strike="noStrike" cap="none" dirty="0">
                  <a:solidFill>
                    <a:schemeClr val="lt1"/>
                  </a:solidFill>
                  <a:latin typeface="Avenir Next" panose="020B0503020202020204" pitchFamily="34" charset="0"/>
                </a:rPr>
                <a:t>Laurence Crepet,</a:t>
              </a:r>
              <a:r>
                <a:rPr lang="fr-FR" sz="2000" b="0" i="0" u="none" strike="noStrike" cap="none" dirty="0">
                  <a:solidFill>
                    <a:schemeClr val="lt1"/>
                  </a:solidFill>
                  <a:latin typeface="Avenir Next" panose="020B0503020202020204" pitchFamily="34" charset="0"/>
                  <a:sym typeface="Arial"/>
                </a:rPr>
                <a:t> Avocate au </a:t>
              </a:r>
              <a:r>
                <a:rPr lang="fr-FR" sz="2000" dirty="0">
                  <a:solidFill>
                    <a:schemeClr val="lt1"/>
                  </a:solidFill>
                  <a:latin typeface="Avenir Next" panose="020B0503020202020204" pitchFamily="34" charset="0"/>
                </a:rPr>
                <a:t>B</a:t>
              </a:r>
              <a:r>
                <a:rPr lang="fr-FR" sz="2000" b="0" i="0" u="none" strike="noStrike" cap="none" dirty="0">
                  <a:solidFill>
                    <a:schemeClr val="lt1"/>
                  </a:solidFill>
                  <a:latin typeface="Avenir Next" panose="020B0503020202020204" pitchFamily="34" charset="0"/>
                  <a:sym typeface="Arial"/>
                </a:rPr>
                <a:t>arreau de </a:t>
              </a:r>
              <a:r>
                <a:rPr lang="fr-FR" sz="2000" dirty="0">
                  <a:solidFill>
                    <a:schemeClr val="lt1"/>
                  </a:solidFill>
                  <a:latin typeface="Avenir Next" panose="020B0503020202020204" pitchFamily="34" charset="0"/>
                </a:rPr>
                <a:t>Montpellier, Cabinet CREPET </a:t>
              </a:r>
              <a:endParaRPr sz="2000" b="0" i="0" u="none" strike="noStrike" cap="none" dirty="0">
                <a:solidFill>
                  <a:schemeClr val="lt1"/>
                </a:solidFill>
                <a:latin typeface="Avenir Next" panose="020B0503020202020204" pitchFamily="34" charset="0"/>
                <a:sym typeface="Arial"/>
              </a:endParaRPr>
            </a:p>
          </p:txBody>
        </p:sp>
        <p:cxnSp>
          <p:nvCxnSpPr>
            <p:cNvPr id="119" name="Google Shape;119;p3"/>
            <p:cNvCxnSpPr/>
            <p:nvPr/>
          </p:nvCxnSpPr>
          <p:spPr>
            <a:xfrm>
              <a:off x="0" y="2982595"/>
              <a:ext cx="6005713" cy="0"/>
            </a:xfrm>
            <a:prstGeom prst="straightConnector1">
              <a:avLst/>
            </a:prstGeom>
            <a:solidFill>
              <a:srgbClr val="126082"/>
            </a:solidFill>
            <a:ln w="19050" cap="flat" cmpd="sng">
              <a:solidFill>
                <a:schemeClr val="dk1"/>
              </a:solidFill>
              <a:prstDash val="solid"/>
              <a:miter lim="800000"/>
              <a:headEnd type="none" w="sm" len="sm"/>
              <a:tailEnd type="none" w="sm" len="sm"/>
            </a:ln>
          </p:spPr>
        </p:cxnSp>
        <p:sp>
          <p:nvSpPr>
            <p:cNvPr id="120" name="Google Shape;120;p3"/>
            <p:cNvSpPr/>
            <p:nvPr/>
          </p:nvSpPr>
          <p:spPr>
            <a:xfrm>
              <a:off x="0" y="2982595"/>
              <a:ext cx="6005713" cy="7454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3"/>
            <p:cNvSpPr txBox="1"/>
            <p:nvPr/>
          </p:nvSpPr>
          <p:spPr>
            <a:xfrm>
              <a:off x="0" y="2982595"/>
              <a:ext cx="6005713" cy="745489"/>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lt1"/>
                </a:buClr>
                <a:buSzPts val="2000"/>
                <a:buFont typeface="Arial"/>
                <a:buNone/>
              </a:pPr>
              <a:r>
                <a:rPr lang="fr-FR" sz="2000" b="1" i="0" u="none" strike="noStrike" cap="none" dirty="0">
                  <a:solidFill>
                    <a:schemeClr val="lt1"/>
                  </a:solidFill>
                  <a:latin typeface="Avenir Next" panose="020B0503020202020204" pitchFamily="34" charset="0"/>
                </a:rPr>
                <a:t>Nathalie Brandon,</a:t>
              </a:r>
              <a:r>
                <a:rPr lang="fr-FR" sz="2000" b="0" i="0" u="none" strike="noStrike" cap="none" dirty="0">
                  <a:solidFill>
                    <a:schemeClr val="lt1"/>
                  </a:solidFill>
                  <a:latin typeface="Avenir Next" panose="020B0503020202020204" pitchFamily="34" charset="0"/>
                  <a:sym typeface="Arial"/>
                </a:rPr>
                <a:t> Avocate au Barreau d</a:t>
              </a:r>
              <a:r>
                <a:rPr lang="fr-FR" sz="2000" dirty="0">
                  <a:solidFill>
                    <a:schemeClr val="lt1"/>
                  </a:solidFill>
                  <a:latin typeface="Avenir Next" panose="020B0503020202020204" pitchFamily="34" charset="0"/>
                </a:rPr>
                <a:t>es Hauts-de-Seine. Cabinet Brandon</a:t>
              </a:r>
              <a:endParaRPr sz="2000" b="0" i="0" u="none" strike="noStrike" cap="none" dirty="0">
                <a:solidFill>
                  <a:schemeClr val="lt1"/>
                </a:solidFill>
                <a:latin typeface="Avenir Next" panose="020B0503020202020204" pitchFamily="34" charset="0"/>
                <a:sym typeface="Arial"/>
              </a:endParaRPr>
            </a:p>
          </p:txBody>
        </p:sp>
        <p:cxnSp>
          <p:nvCxnSpPr>
            <p:cNvPr id="122" name="Google Shape;122;p3"/>
            <p:cNvCxnSpPr/>
            <p:nvPr/>
          </p:nvCxnSpPr>
          <p:spPr>
            <a:xfrm>
              <a:off x="0" y="3728084"/>
              <a:ext cx="6005713" cy="0"/>
            </a:xfrm>
            <a:prstGeom prst="straightConnector1">
              <a:avLst/>
            </a:prstGeom>
            <a:solidFill>
              <a:srgbClr val="126082"/>
            </a:solidFill>
            <a:ln w="19050" cap="flat" cmpd="sng">
              <a:solidFill>
                <a:schemeClr val="dk1"/>
              </a:solidFill>
              <a:prstDash val="solid"/>
              <a:miter lim="800000"/>
              <a:headEnd type="none" w="sm" len="sm"/>
              <a:tailEnd type="none" w="sm" len="sm"/>
            </a:ln>
          </p:spPr>
        </p:cxnSp>
        <p:sp>
          <p:nvSpPr>
            <p:cNvPr id="123" name="Google Shape;123;p3"/>
            <p:cNvSpPr/>
            <p:nvPr/>
          </p:nvSpPr>
          <p:spPr>
            <a:xfrm>
              <a:off x="0" y="3728084"/>
              <a:ext cx="6005713" cy="7454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3"/>
            <p:cNvSpPr txBox="1"/>
            <p:nvPr/>
          </p:nvSpPr>
          <p:spPr>
            <a:xfrm>
              <a:off x="0" y="3728084"/>
              <a:ext cx="6005713" cy="745489"/>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lt1"/>
                </a:buClr>
                <a:buSzPts val="2000"/>
                <a:buFont typeface="Arial"/>
                <a:buNone/>
              </a:pPr>
              <a:r>
                <a:rPr lang="fr-FR" sz="2000" b="1" dirty="0">
                  <a:solidFill>
                    <a:schemeClr val="lt1"/>
                  </a:solidFill>
                  <a:latin typeface="Avenir Next" panose="020B0503020202020204" pitchFamily="34" charset="0"/>
                </a:rPr>
                <a:t>Marc </a:t>
              </a:r>
              <a:r>
                <a:rPr lang="fr-FR" sz="2000" b="1" i="0" u="none" strike="noStrike" cap="none" dirty="0">
                  <a:solidFill>
                    <a:schemeClr val="lt1"/>
                  </a:solidFill>
                  <a:latin typeface="Avenir Next" panose="020B0503020202020204" pitchFamily="34" charset="0"/>
                </a:rPr>
                <a:t>Berthier, </a:t>
              </a:r>
              <a:r>
                <a:rPr lang="fr-FR" sz="2000" dirty="0">
                  <a:solidFill>
                    <a:schemeClr val="lt1"/>
                  </a:solidFill>
                  <a:latin typeface="Avenir Next" panose="020B0503020202020204" pitchFamily="34" charset="0"/>
                </a:rPr>
                <a:t>Avocat au Barreau du Val-de-Marne. Cabinet Berthier &amp; Associés </a:t>
              </a:r>
              <a:endParaRPr sz="2000" i="0" u="none" strike="noStrike" cap="none" dirty="0">
                <a:solidFill>
                  <a:schemeClr val="lt1"/>
                </a:solidFill>
                <a:latin typeface="Avenir Next" panose="020B0503020202020204" pitchFamily="34" charset="0"/>
              </a:endParaRPr>
            </a:p>
          </p:txBody>
        </p:sp>
        <p:cxnSp>
          <p:nvCxnSpPr>
            <p:cNvPr id="125" name="Google Shape;125;p3"/>
            <p:cNvCxnSpPr/>
            <p:nvPr/>
          </p:nvCxnSpPr>
          <p:spPr>
            <a:xfrm>
              <a:off x="0" y="4473574"/>
              <a:ext cx="6005713" cy="0"/>
            </a:xfrm>
            <a:prstGeom prst="straightConnector1">
              <a:avLst/>
            </a:prstGeom>
            <a:solidFill>
              <a:srgbClr val="126082"/>
            </a:solidFill>
            <a:ln w="19050" cap="flat" cmpd="sng">
              <a:solidFill>
                <a:schemeClr val="dk1"/>
              </a:solidFill>
              <a:prstDash val="solid"/>
              <a:miter lim="800000"/>
              <a:headEnd type="none" w="sm" len="sm"/>
              <a:tailEnd type="none" w="sm" len="sm"/>
            </a:ln>
          </p:spPr>
        </p:cxnSp>
        <p:sp>
          <p:nvSpPr>
            <p:cNvPr id="126" name="Google Shape;126;p3"/>
            <p:cNvSpPr/>
            <p:nvPr/>
          </p:nvSpPr>
          <p:spPr>
            <a:xfrm>
              <a:off x="0" y="4473574"/>
              <a:ext cx="6005713" cy="7454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
            <p:cNvSpPr txBox="1"/>
            <p:nvPr/>
          </p:nvSpPr>
          <p:spPr>
            <a:xfrm>
              <a:off x="0" y="4473574"/>
              <a:ext cx="6005713" cy="745489"/>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lt1"/>
                </a:buClr>
                <a:buSzPts val="2000"/>
                <a:buFont typeface="Arial"/>
                <a:buNone/>
              </a:pPr>
              <a:r>
                <a:rPr lang="fr-FR" sz="2000" b="1" i="0" u="none" strike="noStrike" cap="none" dirty="0">
                  <a:solidFill>
                    <a:schemeClr val="lt1"/>
                  </a:solidFill>
                  <a:latin typeface="Avenir Next" panose="020B0503020202020204" pitchFamily="34" charset="0"/>
                  <a:sym typeface="Arial"/>
                </a:rPr>
                <a:t>Claude Guillot</a:t>
              </a:r>
              <a:r>
                <a:rPr lang="fr-FR" sz="2000" b="0" i="0" u="none" strike="noStrike" cap="none" dirty="0">
                  <a:solidFill>
                    <a:schemeClr val="lt1"/>
                  </a:solidFill>
                  <a:latin typeface="Avenir Next" panose="020B0503020202020204" pitchFamily="34" charset="0"/>
                  <a:sym typeface="Arial"/>
                </a:rPr>
                <a:t>, Avocat au Barreau de Lyon, Cabinet Human Avocats</a:t>
              </a:r>
              <a:endParaRPr sz="2000" b="0" i="0" u="none" strike="noStrike" cap="none" dirty="0">
                <a:solidFill>
                  <a:schemeClr val="lt1"/>
                </a:solidFill>
                <a:latin typeface="Avenir Next" panose="020B0503020202020204" pitchFamily="34" charset="0"/>
                <a:sym typeface="Arial"/>
              </a:endParaRPr>
            </a:p>
          </p:txBody>
        </p:sp>
      </p:grpSp>
      <p:pic>
        <p:nvPicPr>
          <p:cNvPr id="128" name="Google Shape;128;p3" descr="Une image contenant texte, capture d’écran, Police, graphisme&#10;&#10;Description générée automatiquement"/>
          <p:cNvPicPr preferRelativeResize="0"/>
          <p:nvPr/>
        </p:nvPicPr>
        <p:blipFill rotWithShape="1">
          <a:blip r:embed="rId3">
            <a:alphaModFix/>
          </a:blip>
          <a:srcRect/>
          <a:stretch/>
        </p:blipFill>
        <p:spPr>
          <a:xfrm>
            <a:off x="876300" y="4612884"/>
            <a:ext cx="3648941" cy="63498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4">
          <a:extLst>
            <a:ext uri="{FF2B5EF4-FFF2-40B4-BE49-F238E27FC236}">
              <a16:creationId xmlns:a16="http://schemas.microsoft.com/office/drawing/2014/main" id="{D617E57E-F5A4-73C0-3FE4-E4715FD1498A}"/>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824C960C-B3B8-5324-FFFA-49D5F0B85244}"/>
              </a:ext>
            </a:extLst>
          </p:cNvPr>
          <p:cNvSpPr txBox="1"/>
          <p:nvPr/>
        </p:nvSpPr>
        <p:spPr>
          <a:xfrm>
            <a:off x="3864238" y="3105834"/>
            <a:ext cx="4467890" cy="707886"/>
          </a:xfrm>
          <a:prstGeom prst="rect">
            <a:avLst/>
          </a:prstGeom>
          <a:noFill/>
        </p:spPr>
        <p:txBody>
          <a:bodyPr wrap="none" rtlCol="0">
            <a:spAutoFit/>
          </a:bodyPr>
          <a:lstStyle/>
          <a:p>
            <a:r>
              <a:rPr lang="fr-FR" sz="4000" b="1" dirty="0">
                <a:solidFill>
                  <a:schemeClr val="bg1"/>
                </a:solidFill>
                <a:latin typeface="Avenir Next" panose="020B0503020202020204" pitchFamily="34" charset="0"/>
              </a:rPr>
              <a:t>DES QUESTION ?</a:t>
            </a:r>
          </a:p>
        </p:txBody>
      </p:sp>
    </p:spTree>
    <p:extLst>
      <p:ext uri="{BB962C8B-B14F-4D97-AF65-F5344CB8AC3E}">
        <p14:creationId xmlns:p14="http://schemas.microsoft.com/office/powerpoint/2010/main" val="2537045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4">
          <a:extLst>
            <a:ext uri="{FF2B5EF4-FFF2-40B4-BE49-F238E27FC236}">
              <a16:creationId xmlns:a16="http://schemas.microsoft.com/office/drawing/2014/main" id="{B85F34E6-0D2E-1A34-663A-532F71EB5690}"/>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81D6F18-3079-5671-513A-3EB0BD9C5A9D}"/>
              </a:ext>
            </a:extLst>
          </p:cNvPr>
          <p:cNvSpPr txBox="1"/>
          <p:nvPr/>
        </p:nvSpPr>
        <p:spPr>
          <a:xfrm>
            <a:off x="4989653" y="2782669"/>
            <a:ext cx="2127505" cy="707886"/>
          </a:xfrm>
          <a:prstGeom prst="rect">
            <a:avLst/>
          </a:prstGeom>
          <a:noFill/>
        </p:spPr>
        <p:txBody>
          <a:bodyPr wrap="none" rtlCol="0">
            <a:spAutoFit/>
          </a:bodyPr>
          <a:lstStyle/>
          <a:p>
            <a:r>
              <a:rPr lang="fr-FR" sz="4000" b="1" dirty="0">
                <a:solidFill>
                  <a:schemeClr val="bg1"/>
                </a:solidFill>
                <a:latin typeface="Avenir Next" panose="020B0503020202020204" pitchFamily="34" charset="0"/>
              </a:rPr>
              <a:t>MERCI</a:t>
            </a:r>
            <a:r>
              <a:rPr lang="fr-FR" sz="3600" b="1" dirty="0">
                <a:solidFill>
                  <a:schemeClr val="bg1"/>
                </a:solidFill>
                <a:latin typeface="Avenir Next" panose="020B0503020202020204" pitchFamily="34" charset="0"/>
              </a:rPr>
              <a:t> !</a:t>
            </a:r>
          </a:p>
        </p:txBody>
      </p:sp>
    </p:spTree>
    <p:extLst>
      <p:ext uri="{BB962C8B-B14F-4D97-AF65-F5344CB8AC3E}">
        <p14:creationId xmlns:p14="http://schemas.microsoft.com/office/powerpoint/2010/main" val="2585750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2"/>
        <p:cNvGrpSpPr/>
        <p:nvPr/>
      </p:nvGrpSpPr>
      <p:grpSpPr>
        <a:xfrm>
          <a:off x="0" y="0"/>
          <a:ext cx="0" cy="0"/>
          <a:chOff x="0" y="0"/>
          <a:chExt cx="0" cy="0"/>
        </a:xfrm>
      </p:grpSpPr>
      <p:sp>
        <p:nvSpPr>
          <p:cNvPr id="133" name="Google Shape;133;p4"/>
          <p:cNvSpPr txBox="1">
            <a:spLocks noGrp="1"/>
          </p:cNvSpPr>
          <p:nvPr>
            <p:ph type="title"/>
          </p:nvPr>
        </p:nvSpPr>
        <p:spPr>
          <a:xfrm>
            <a:off x="6489291" y="1544997"/>
            <a:ext cx="5122606" cy="12473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venir"/>
              <a:buNone/>
            </a:pPr>
            <a:br>
              <a:rPr lang="fr-FR" b="1">
                <a:latin typeface="Avenir"/>
                <a:ea typeface="Avenir"/>
                <a:cs typeface="Avenir"/>
                <a:sym typeface="Avenir"/>
              </a:rPr>
            </a:br>
            <a:r>
              <a:rPr lang="fr-FR" b="1" i="1">
                <a:latin typeface="Avenir"/>
                <a:ea typeface="Avenir"/>
                <a:cs typeface="Avenir"/>
                <a:sym typeface="Avenir"/>
              </a:rPr>
              <a:t>Questions abordées :</a:t>
            </a:r>
            <a:br>
              <a:rPr lang="fr-FR" b="1">
                <a:latin typeface="Avenir"/>
                <a:ea typeface="Avenir"/>
                <a:cs typeface="Avenir"/>
                <a:sym typeface="Avenir"/>
              </a:rPr>
            </a:br>
            <a:br>
              <a:rPr lang="fr-FR" b="1">
                <a:latin typeface="Avenir"/>
                <a:ea typeface="Avenir"/>
                <a:cs typeface="Avenir"/>
                <a:sym typeface="Avenir"/>
              </a:rPr>
            </a:br>
            <a:endParaRPr b="1">
              <a:latin typeface="Avenir"/>
              <a:ea typeface="Avenir"/>
              <a:cs typeface="Avenir"/>
              <a:sym typeface="Avenir"/>
            </a:endParaRPr>
          </a:p>
        </p:txBody>
      </p:sp>
      <p:sp>
        <p:nvSpPr>
          <p:cNvPr id="134" name="Google Shape;134;p4"/>
          <p:cNvSpPr txBox="1">
            <a:spLocks noGrp="1"/>
          </p:cNvSpPr>
          <p:nvPr>
            <p:ph type="body" idx="1"/>
          </p:nvPr>
        </p:nvSpPr>
        <p:spPr>
          <a:xfrm>
            <a:off x="6096000" y="1179871"/>
            <a:ext cx="5350867" cy="3996147"/>
          </a:xfrm>
          <a:prstGeom prst="rect">
            <a:avLst/>
          </a:prstGeom>
          <a:noFill/>
          <a:ln>
            <a:noFill/>
          </a:ln>
        </p:spPr>
        <p:txBody>
          <a:bodyPr spcFirstLastPara="1" wrap="square" lIns="91425" tIns="45700" rIns="91425" bIns="45700" anchor="t" anchorCtr="0">
            <a:normAutofit lnSpcReduction="10000"/>
          </a:bodyPr>
          <a:lstStyle/>
          <a:p>
            <a:pPr marL="228600" lvl="0" indent="-228600" rtl="0">
              <a:lnSpc>
                <a:spcPct val="90000"/>
              </a:lnSpc>
              <a:spcBef>
                <a:spcPts val="0"/>
              </a:spcBef>
              <a:spcAft>
                <a:spcPts val="0"/>
              </a:spcAft>
              <a:buClr>
                <a:schemeClr val="lt1"/>
              </a:buClr>
              <a:buSzPts val="2800"/>
              <a:buChar char="•"/>
            </a:pPr>
            <a:r>
              <a:rPr lang="fr-FR" b="1" dirty="0">
                <a:solidFill>
                  <a:schemeClr val="lt1"/>
                </a:solidFill>
                <a:latin typeface="Avenir"/>
                <a:ea typeface="Avenir"/>
                <a:cs typeface="Avenir"/>
                <a:sym typeface="Avenir"/>
              </a:rPr>
              <a:t>COMMENT CHOISIR L’ENQUÊTEUR EN DROIT SOCIAL ?</a:t>
            </a:r>
            <a:endParaRPr dirty="0"/>
          </a:p>
          <a:p>
            <a:pPr marL="228600" lvl="0" indent="-50800" algn="l" rtl="0">
              <a:lnSpc>
                <a:spcPct val="90000"/>
              </a:lnSpc>
              <a:spcBef>
                <a:spcPts val="1000"/>
              </a:spcBef>
              <a:spcAft>
                <a:spcPts val="0"/>
              </a:spcAft>
              <a:buClr>
                <a:schemeClr val="dk1"/>
              </a:buClr>
              <a:buSzPts val="2800"/>
              <a:buNone/>
            </a:pPr>
            <a:endParaRPr b="1" dirty="0">
              <a:solidFill>
                <a:schemeClr val="lt1"/>
              </a:solidFill>
              <a:latin typeface="Avenir"/>
              <a:ea typeface="Avenir"/>
              <a:cs typeface="Avenir"/>
              <a:sym typeface="Avenir"/>
            </a:endParaRPr>
          </a:p>
          <a:p>
            <a:pPr marL="228600" lvl="0" indent="-228600" algn="l" rtl="0">
              <a:lnSpc>
                <a:spcPct val="90000"/>
              </a:lnSpc>
              <a:spcBef>
                <a:spcPts val="1000"/>
              </a:spcBef>
              <a:spcAft>
                <a:spcPts val="0"/>
              </a:spcAft>
              <a:buClr>
                <a:schemeClr val="lt1"/>
              </a:buClr>
              <a:buSzPts val="2800"/>
              <a:buChar char="•"/>
            </a:pPr>
            <a:r>
              <a:rPr lang="fr-FR" b="1" dirty="0">
                <a:solidFill>
                  <a:schemeClr val="lt1"/>
                </a:solidFill>
                <a:latin typeface="Avenir"/>
                <a:ea typeface="Avenir"/>
                <a:cs typeface="Avenir"/>
                <a:sym typeface="Avenir"/>
              </a:rPr>
              <a:t>QUELLES QUALITÉS ?</a:t>
            </a:r>
            <a:endParaRPr dirty="0"/>
          </a:p>
          <a:p>
            <a:pPr marL="228600" lvl="0" indent="-50800" algn="l" rtl="0">
              <a:lnSpc>
                <a:spcPct val="90000"/>
              </a:lnSpc>
              <a:spcBef>
                <a:spcPts val="1000"/>
              </a:spcBef>
              <a:spcAft>
                <a:spcPts val="0"/>
              </a:spcAft>
              <a:buClr>
                <a:schemeClr val="dk1"/>
              </a:buClr>
              <a:buSzPts val="2800"/>
              <a:buNone/>
            </a:pPr>
            <a:endParaRPr b="1" dirty="0">
              <a:solidFill>
                <a:schemeClr val="lt1"/>
              </a:solidFill>
              <a:latin typeface="Avenir"/>
              <a:ea typeface="Avenir"/>
              <a:cs typeface="Avenir"/>
              <a:sym typeface="Avenir"/>
            </a:endParaRPr>
          </a:p>
          <a:p>
            <a:pPr marL="228600" lvl="0" indent="-228600" algn="l" rtl="0">
              <a:lnSpc>
                <a:spcPct val="90000"/>
              </a:lnSpc>
              <a:spcBef>
                <a:spcPts val="1000"/>
              </a:spcBef>
              <a:spcAft>
                <a:spcPts val="0"/>
              </a:spcAft>
              <a:buClr>
                <a:schemeClr val="lt1"/>
              </a:buClr>
              <a:buSzPts val="2800"/>
              <a:buChar char="•"/>
            </a:pPr>
            <a:r>
              <a:rPr lang="fr-FR" b="1" dirty="0">
                <a:solidFill>
                  <a:schemeClr val="lt1"/>
                </a:solidFill>
                <a:latin typeface="Avenir"/>
                <a:ea typeface="Avenir"/>
                <a:cs typeface="Avenir"/>
                <a:sym typeface="Avenir"/>
              </a:rPr>
              <a:t>QUELLE DÉONTOLOGIE ?</a:t>
            </a:r>
            <a:endParaRPr dirty="0"/>
          </a:p>
          <a:p>
            <a:pPr marL="228600" lvl="0" indent="-50800" algn="l" rtl="0">
              <a:lnSpc>
                <a:spcPct val="90000"/>
              </a:lnSpc>
              <a:spcBef>
                <a:spcPts val="1000"/>
              </a:spcBef>
              <a:spcAft>
                <a:spcPts val="0"/>
              </a:spcAft>
              <a:buClr>
                <a:schemeClr val="dk1"/>
              </a:buClr>
              <a:buSzPts val="2800"/>
              <a:buNone/>
            </a:pPr>
            <a:endParaRPr b="1" dirty="0">
              <a:solidFill>
                <a:schemeClr val="lt1"/>
              </a:solidFill>
              <a:latin typeface="Avenir"/>
              <a:ea typeface="Avenir"/>
              <a:cs typeface="Avenir"/>
              <a:sym typeface="Avenir"/>
            </a:endParaRPr>
          </a:p>
          <a:p>
            <a:pPr marL="228600" lvl="0" indent="-228600" algn="l" rtl="0">
              <a:lnSpc>
                <a:spcPct val="90000"/>
              </a:lnSpc>
              <a:spcBef>
                <a:spcPts val="1000"/>
              </a:spcBef>
              <a:spcAft>
                <a:spcPts val="0"/>
              </a:spcAft>
              <a:buClr>
                <a:schemeClr val="lt1"/>
              </a:buClr>
              <a:buSzPts val="2800"/>
              <a:buChar char="•"/>
            </a:pPr>
            <a:r>
              <a:rPr lang="fr-FR" b="1" dirty="0">
                <a:solidFill>
                  <a:schemeClr val="lt1"/>
                </a:solidFill>
                <a:latin typeface="Avenir"/>
                <a:ea typeface="Avenir"/>
                <a:cs typeface="Avenir"/>
                <a:sym typeface="Avenir"/>
              </a:rPr>
              <a:t>QUELLES FORMATIONS ? </a:t>
            </a:r>
            <a:r>
              <a:rPr lang="fr-FR" b="1" dirty="0">
                <a:latin typeface="Avenir"/>
                <a:ea typeface="Avenir"/>
                <a:cs typeface="Avenir"/>
                <a:sym typeface="Avenir"/>
              </a:rPr>
              <a:t>?</a:t>
            </a:r>
            <a:endParaRPr b="1" dirty="0"/>
          </a:p>
        </p:txBody>
      </p:sp>
      <p:pic>
        <p:nvPicPr>
          <p:cNvPr id="135" name="Google Shape;135;p4" descr="Board Room"/>
          <p:cNvPicPr preferRelativeResize="0"/>
          <p:nvPr/>
        </p:nvPicPr>
        <p:blipFill rotWithShape="1">
          <a:blip r:embed="rId3">
            <a:alphaModFix/>
          </a:blip>
          <a:srcRect/>
          <a:stretch/>
        </p:blipFill>
        <p:spPr>
          <a:xfrm>
            <a:off x="745133" y="1179871"/>
            <a:ext cx="4092338" cy="4208206"/>
          </a:xfrm>
          <a:prstGeom prst="roundRect">
            <a:avLst>
              <a:gd name="adj" fmla="val 3517"/>
            </a:avLst>
          </a:prstGeom>
          <a:noFill/>
          <a:ln w="38100" cap="flat" cmpd="sng">
            <a:solidFill>
              <a:srgbClr val="363D46"/>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9"/>
        <p:cNvGrpSpPr/>
        <p:nvPr/>
      </p:nvGrpSpPr>
      <p:grpSpPr>
        <a:xfrm>
          <a:off x="0" y="0"/>
          <a:ext cx="0" cy="0"/>
          <a:chOff x="0" y="0"/>
          <a:chExt cx="0" cy="0"/>
        </a:xfrm>
      </p:grpSpPr>
      <p:sp>
        <p:nvSpPr>
          <p:cNvPr id="140" name="Google Shape;140;p5"/>
          <p:cNvSpPr txBox="1">
            <a:spLocks noGrp="1"/>
          </p:cNvSpPr>
          <p:nvPr>
            <p:ph type="ctrTitle"/>
          </p:nvPr>
        </p:nvSpPr>
        <p:spPr>
          <a:xfrm>
            <a:off x="426648" y="1319132"/>
            <a:ext cx="9144000" cy="63699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Avenir"/>
              <a:buNone/>
            </a:pPr>
            <a:br>
              <a:rPr lang="fr-FR" sz="4400" b="1" i="1">
                <a:solidFill>
                  <a:schemeClr val="dk1"/>
                </a:solidFill>
                <a:latin typeface="Avenir"/>
                <a:ea typeface="Avenir"/>
                <a:cs typeface="Avenir"/>
                <a:sym typeface="Avenir"/>
              </a:rPr>
            </a:br>
            <a:br>
              <a:rPr lang="fr-FR" sz="4400" b="1" i="1">
                <a:solidFill>
                  <a:schemeClr val="dk1"/>
                </a:solidFill>
                <a:latin typeface="Avenir"/>
                <a:ea typeface="Avenir"/>
                <a:cs typeface="Avenir"/>
                <a:sym typeface="Avenir"/>
              </a:rPr>
            </a:br>
            <a:r>
              <a:rPr lang="fr-FR" sz="4400" b="1" i="1">
                <a:solidFill>
                  <a:schemeClr val="lt1"/>
                </a:solidFill>
                <a:latin typeface="Avenir"/>
                <a:ea typeface="Avenir"/>
                <a:cs typeface="Avenir"/>
                <a:sym typeface="Avenir"/>
              </a:rPr>
              <a:t>INTRODUCTION</a:t>
            </a:r>
            <a:r>
              <a:rPr lang="fr-FR" sz="1100" b="1" i="1">
                <a:solidFill>
                  <a:schemeClr val="dk1"/>
                </a:solidFill>
                <a:latin typeface="Avenir"/>
                <a:ea typeface="Avenir"/>
                <a:cs typeface="Avenir"/>
                <a:sym typeface="Avenir"/>
              </a:rPr>
              <a:t> </a:t>
            </a:r>
            <a:br>
              <a:rPr lang="fr-FR" sz="1100"/>
            </a:br>
            <a:br>
              <a:rPr lang="fr-FR" sz="3200" b="1">
                <a:solidFill>
                  <a:schemeClr val="dk1"/>
                </a:solidFill>
                <a:latin typeface="Avenir"/>
                <a:ea typeface="Avenir"/>
                <a:cs typeface="Avenir"/>
                <a:sym typeface="Avenir"/>
              </a:rPr>
            </a:br>
            <a:endParaRPr sz="3200" b="1">
              <a:solidFill>
                <a:schemeClr val="dk1"/>
              </a:solidFill>
              <a:latin typeface="Avenir"/>
              <a:ea typeface="Avenir"/>
              <a:cs typeface="Avenir"/>
              <a:sym typeface="Avenir"/>
            </a:endParaRPr>
          </a:p>
        </p:txBody>
      </p:sp>
      <p:grpSp>
        <p:nvGrpSpPr>
          <p:cNvPr id="141" name="Google Shape;141;p5"/>
          <p:cNvGrpSpPr/>
          <p:nvPr/>
        </p:nvGrpSpPr>
        <p:grpSpPr>
          <a:xfrm>
            <a:off x="1063255" y="1412112"/>
            <a:ext cx="10034234" cy="4323525"/>
            <a:chOff x="0" y="0"/>
            <a:chExt cx="10034234" cy="4323525"/>
          </a:xfrm>
        </p:grpSpPr>
        <p:sp>
          <p:nvSpPr>
            <p:cNvPr id="142" name="Google Shape;142;p5"/>
            <p:cNvSpPr/>
            <p:nvPr/>
          </p:nvSpPr>
          <p:spPr>
            <a:xfrm>
              <a:off x="0" y="0"/>
              <a:ext cx="8529099" cy="1297057"/>
            </a:xfrm>
            <a:prstGeom prst="roundRect">
              <a:avLst>
                <a:gd name="adj" fmla="val 10000"/>
              </a:avLst>
            </a:prstGeom>
            <a:solidFill>
              <a:schemeClr val="dk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
            <p:cNvSpPr txBox="1"/>
            <p:nvPr/>
          </p:nvSpPr>
          <p:spPr>
            <a:xfrm>
              <a:off x="37990" y="37990"/>
              <a:ext cx="7129472" cy="1221077"/>
            </a:xfrm>
            <a:prstGeom prst="rect">
              <a:avLst/>
            </a:prstGeom>
            <a:noFill/>
            <a:ln>
              <a:noFill/>
            </a:ln>
          </p:spPr>
          <p:txBody>
            <a:bodyPr spcFirstLastPara="1" wrap="square" lIns="76200" tIns="76200" rIns="76200" bIns="76200" anchor="ctr" anchorCtr="0">
              <a:noAutofit/>
            </a:bodyPr>
            <a:lstStyle/>
            <a:p>
              <a:pPr marL="0" marR="0" lvl="0" indent="0" algn="just" rtl="0">
                <a:lnSpc>
                  <a:spcPct val="90000"/>
                </a:lnSpc>
                <a:spcBef>
                  <a:spcPts val="0"/>
                </a:spcBef>
                <a:spcAft>
                  <a:spcPts val="0"/>
                </a:spcAft>
                <a:buClr>
                  <a:schemeClr val="lt1"/>
                </a:buClr>
                <a:buSzPts val="2000"/>
                <a:buFont typeface="Avenir"/>
                <a:buNone/>
              </a:pPr>
              <a:r>
                <a:rPr lang="fr-FR" sz="2000" b="1" i="0" u="none" strike="noStrike" cap="none">
                  <a:solidFill>
                    <a:schemeClr val="lt1"/>
                  </a:solidFill>
                  <a:latin typeface="Avenir"/>
                  <a:ea typeface="Avenir"/>
                  <a:cs typeface="Avenir"/>
                  <a:sym typeface="Avenir"/>
                </a:rPr>
                <a:t>L’ENQUÊTE SOCIALE :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700"/>
                </a:spcBef>
                <a:spcAft>
                  <a:spcPts val="0"/>
                </a:spcAft>
                <a:buClr>
                  <a:schemeClr val="lt1"/>
                </a:buClr>
                <a:buSzPts val="1600"/>
                <a:buFont typeface="Avenir"/>
                <a:buNone/>
              </a:pPr>
              <a:r>
                <a:rPr lang="fr-FR" sz="1600" b="0" i="0" u="none" strike="noStrike" cap="none">
                  <a:solidFill>
                    <a:schemeClr val="lt1"/>
                  </a:solidFill>
                  <a:latin typeface="Avenir"/>
                  <a:ea typeface="Avenir"/>
                  <a:cs typeface="Avenir"/>
                  <a:sym typeface="Avenir"/>
                </a:rPr>
                <a:t>Outil de gestion des risques. Permet de répondre aux obligations de prévention et de sécurité efficacement et d’exercer le pouvoir disciplinaire d’une manière éclairée.</a:t>
              </a:r>
              <a:endParaRPr sz="1600" b="0" i="0" u="none" strike="noStrike" cap="none">
                <a:solidFill>
                  <a:schemeClr val="lt1"/>
                </a:solidFill>
                <a:latin typeface="Avenir"/>
                <a:ea typeface="Avenir"/>
                <a:cs typeface="Avenir"/>
                <a:sym typeface="Avenir"/>
              </a:endParaRPr>
            </a:p>
          </p:txBody>
        </p:sp>
        <p:sp>
          <p:nvSpPr>
            <p:cNvPr id="144" name="Google Shape;144;p5"/>
            <p:cNvSpPr/>
            <p:nvPr/>
          </p:nvSpPr>
          <p:spPr>
            <a:xfrm>
              <a:off x="752567" y="1513234"/>
              <a:ext cx="8529099" cy="1297057"/>
            </a:xfrm>
            <a:prstGeom prst="roundRect">
              <a:avLst>
                <a:gd name="adj" fmla="val 10000"/>
              </a:avLst>
            </a:prstGeom>
            <a:solidFill>
              <a:schemeClr val="dk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5"/>
            <p:cNvSpPr txBox="1"/>
            <p:nvPr/>
          </p:nvSpPr>
          <p:spPr>
            <a:xfrm>
              <a:off x="790557" y="1551224"/>
              <a:ext cx="6857464" cy="1221077"/>
            </a:xfrm>
            <a:prstGeom prst="rect">
              <a:avLst/>
            </a:prstGeom>
            <a:noFill/>
            <a:ln>
              <a:noFill/>
            </a:ln>
          </p:spPr>
          <p:txBody>
            <a:bodyPr spcFirstLastPara="1" wrap="square" lIns="76200" tIns="76200" rIns="76200" bIns="76200" anchor="ctr" anchorCtr="0">
              <a:noAutofit/>
            </a:bodyPr>
            <a:lstStyle/>
            <a:p>
              <a:pPr marL="0" marR="0" lvl="0" indent="0" algn="just" rtl="0">
                <a:lnSpc>
                  <a:spcPct val="90000"/>
                </a:lnSpc>
                <a:spcBef>
                  <a:spcPts val="0"/>
                </a:spcBef>
                <a:spcAft>
                  <a:spcPts val="0"/>
                </a:spcAft>
                <a:buClr>
                  <a:schemeClr val="lt1"/>
                </a:buClr>
                <a:buSzPts val="2000"/>
                <a:buFont typeface="Avenir"/>
                <a:buNone/>
              </a:pPr>
              <a:r>
                <a:rPr lang="fr-FR" sz="2000" b="1" i="0" u="none" strike="noStrike" cap="none">
                  <a:solidFill>
                    <a:schemeClr val="lt1"/>
                  </a:solidFill>
                  <a:latin typeface="Avenir"/>
                  <a:ea typeface="Avenir"/>
                  <a:cs typeface="Avenir"/>
                  <a:sym typeface="Avenir"/>
                </a:rPr>
                <a:t>ELLE SE DISTINGUE PAR SA FINALITÉ</a:t>
              </a:r>
              <a:r>
                <a:rPr lang="fr-FR" sz="1500" b="0" i="0" u="none" strike="noStrike" cap="none">
                  <a:solidFill>
                    <a:schemeClr val="lt1"/>
                  </a:solidFill>
                  <a:latin typeface="Avenir"/>
                  <a:ea typeface="Avenir"/>
                  <a:cs typeface="Avenir"/>
                  <a:sym typeface="Avenir"/>
                </a:rPr>
                <a:t>: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700"/>
                </a:spcBef>
                <a:spcAft>
                  <a:spcPts val="0"/>
                </a:spcAft>
                <a:buClr>
                  <a:schemeClr val="lt1"/>
                </a:buClr>
                <a:buSzPts val="1600"/>
                <a:buFont typeface="Avenir"/>
                <a:buNone/>
              </a:pPr>
              <a:r>
                <a:rPr lang="fr-FR" sz="1600" b="0" i="0" u="none" strike="noStrike" cap="none">
                  <a:solidFill>
                    <a:schemeClr val="lt1"/>
                  </a:solidFill>
                  <a:latin typeface="Avenir"/>
                  <a:ea typeface="Avenir"/>
                  <a:cs typeface="Avenir"/>
                  <a:sym typeface="Avenir"/>
                </a:rPr>
                <a:t>Vérifier la véracité des faits dénoncés (Cass. Soc., 27 nov. 2019, n°18-23.743 et Guide Ministère du Travail), et permettre à l’employeur de prendre les mesures adéquates. </a:t>
              </a:r>
              <a:endParaRPr sz="1600" b="0" i="0" u="none" strike="noStrike" cap="none">
                <a:solidFill>
                  <a:schemeClr val="lt1"/>
                </a:solidFill>
                <a:latin typeface="Avenir"/>
                <a:ea typeface="Avenir"/>
                <a:cs typeface="Avenir"/>
                <a:sym typeface="Avenir"/>
              </a:endParaRPr>
            </a:p>
          </p:txBody>
        </p:sp>
        <p:sp>
          <p:nvSpPr>
            <p:cNvPr id="146" name="Google Shape;146;p5"/>
            <p:cNvSpPr/>
            <p:nvPr/>
          </p:nvSpPr>
          <p:spPr>
            <a:xfrm>
              <a:off x="1505135" y="3026468"/>
              <a:ext cx="8529099" cy="1297057"/>
            </a:xfrm>
            <a:prstGeom prst="roundRect">
              <a:avLst>
                <a:gd name="adj" fmla="val 10000"/>
              </a:avLst>
            </a:prstGeom>
            <a:solidFill>
              <a:schemeClr val="dk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
            <p:cNvSpPr txBox="1"/>
            <p:nvPr/>
          </p:nvSpPr>
          <p:spPr>
            <a:xfrm>
              <a:off x="1543125" y="3064458"/>
              <a:ext cx="6857464" cy="1221077"/>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Avenir"/>
                <a:buNone/>
              </a:pPr>
              <a:r>
                <a:rPr lang="fr-FR" sz="2000" b="1" i="0" u="none" strike="noStrike" cap="none">
                  <a:solidFill>
                    <a:schemeClr val="lt1"/>
                  </a:solidFill>
                  <a:latin typeface="Avenir"/>
                  <a:ea typeface="Avenir"/>
                  <a:cs typeface="Avenir"/>
                  <a:sym typeface="Avenir"/>
                </a:rPr>
                <a:t>L’ENJEU </a:t>
              </a:r>
              <a:r>
                <a:rPr lang="fr-FR" sz="1800" b="0" i="0" u="none" strike="noStrike" cap="none">
                  <a:solidFill>
                    <a:schemeClr val="lt1"/>
                  </a:solidFill>
                  <a:latin typeface="Avenir"/>
                  <a:ea typeface="Avenir"/>
                  <a:cs typeface="Avenir"/>
                  <a:sym typeface="Avenir"/>
                </a:rPr>
                <a:t>: </a:t>
              </a:r>
              <a:r>
                <a:rPr lang="fr-FR" sz="1800" b="1" i="0" u="none" strike="noStrike" cap="none">
                  <a:solidFill>
                    <a:schemeClr val="lt1"/>
                  </a:solidFill>
                  <a:latin typeface="Avenir"/>
                  <a:ea typeface="Avenir"/>
                  <a:cs typeface="Avenir"/>
                  <a:sym typeface="Avenir"/>
                </a:rPr>
                <a:t>La valeur probante du rapport d’enquête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700"/>
                </a:spcBef>
                <a:spcAft>
                  <a:spcPts val="0"/>
                </a:spcAft>
                <a:buClr>
                  <a:schemeClr val="lt1"/>
                </a:buClr>
                <a:buSzPts val="1600"/>
                <a:buFont typeface="Avenir"/>
                <a:buNone/>
              </a:pPr>
              <a:r>
                <a:rPr lang="fr-FR" sz="1600" b="0" i="0" u="none" strike="noStrike" cap="none">
                  <a:solidFill>
                    <a:schemeClr val="lt1"/>
                  </a:solidFill>
                  <a:latin typeface="Avenir"/>
                  <a:ea typeface="Avenir"/>
                  <a:cs typeface="Avenir"/>
                  <a:sym typeface="Avenir"/>
                </a:rPr>
                <a:t>Une valeur probante soumise à l’appréciation des juges de fond (Cass. Soc. 18 juin 2025 23-19.022). </a:t>
              </a:r>
              <a:endParaRPr sz="1600" b="0" i="0" u="none" strike="noStrike" cap="none">
                <a:solidFill>
                  <a:schemeClr val="lt1"/>
                </a:solidFill>
                <a:latin typeface="Avenir"/>
                <a:ea typeface="Avenir"/>
                <a:cs typeface="Avenir"/>
                <a:sym typeface="Avenir"/>
              </a:endParaRPr>
            </a:p>
          </p:txBody>
        </p:sp>
        <p:sp>
          <p:nvSpPr>
            <p:cNvPr id="148" name="Google Shape;148;p5"/>
            <p:cNvSpPr/>
            <p:nvPr/>
          </p:nvSpPr>
          <p:spPr>
            <a:xfrm>
              <a:off x="7686012" y="983602"/>
              <a:ext cx="843087" cy="843087"/>
            </a:xfrm>
            <a:prstGeom prst="downArrow">
              <a:avLst>
                <a:gd name="adj1" fmla="val 55000"/>
                <a:gd name="adj2" fmla="val 45000"/>
              </a:avLst>
            </a:prstGeom>
            <a:solidFill>
              <a:srgbClr val="D8D8D8"/>
            </a:solidFill>
            <a:ln w="19050" cap="flat" cmpd="sng">
              <a:solidFill>
                <a:srgbClr val="F2F2F2">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5"/>
            <p:cNvSpPr txBox="1"/>
            <p:nvPr/>
          </p:nvSpPr>
          <p:spPr>
            <a:xfrm>
              <a:off x="7875707" y="983602"/>
              <a:ext cx="463697" cy="63442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endParaRPr sz="3600" b="0" i="0" u="none" strike="noStrike" cap="none">
                <a:solidFill>
                  <a:schemeClr val="dk1"/>
                </a:solidFill>
                <a:latin typeface="Arial"/>
                <a:ea typeface="Arial"/>
                <a:cs typeface="Arial"/>
                <a:sym typeface="Arial"/>
              </a:endParaRPr>
            </a:p>
          </p:txBody>
        </p:sp>
        <p:sp>
          <p:nvSpPr>
            <p:cNvPr id="150" name="Google Shape;150;p5"/>
            <p:cNvSpPr/>
            <p:nvPr/>
          </p:nvSpPr>
          <p:spPr>
            <a:xfrm>
              <a:off x="8438579" y="2488189"/>
              <a:ext cx="843087" cy="843087"/>
            </a:xfrm>
            <a:prstGeom prst="downArrow">
              <a:avLst>
                <a:gd name="adj1" fmla="val 55000"/>
                <a:gd name="adj2" fmla="val 45000"/>
              </a:avLst>
            </a:prstGeom>
            <a:solidFill>
              <a:srgbClr val="D8D8D8"/>
            </a:solidFill>
            <a:ln w="19050" cap="flat" cmpd="sng">
              <a:solidFill>
                <a:srgbClr val="D8D8D8">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
            <p:cNvSpPr txBox="1"/>
            <p:nvPr/>
          </p:nvSpPr>
          <p:spPr>
            <a:xfrm>
              <a:off x="8628274" y="2488189"/>
              <a:ext cx="463697" cy="63442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endParaRPr sz="3600" b="0" i="0" u="none" strike="noStrike" cap="none">
                <a:solidFill>
                  <a:schemeClr val="dk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5"/>
        <p:cNvGrpSpPr/>
        <p:nvPr/>
      </p:nvGrpSpPr>
      <p:grpSpPr>
        <a:xfrm>
          <a:off x="0" y="0"/>
          <a:ext cx="0" cy="0"/>
          <a:chOff x="0" y="0"/>
          <a:chExt cx="0" cy="0"/>
        </a:xfrm>
      </p:grpSpPr>
      <p:sp>
        <p:nvSpPr>
          <p:cNvPr id="156" name="Google Shape;156;p6"/>
          <p:cNvSpPr txBox="1">
            <a:spLocks noGrp="1"/>
          </p:cNvSpPr>
          <p:nvPr>
            <p:ph type="ctrTitle"/>
          </p:nvPr>
        </p:nvSpPr>
        <p:spPr>
          <a:xfrm>
            <a:off x="300941" y="1319132"/>
            <a:ext cx="9780607" cy="63699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Avenir"/>
              <a:buNone/>
            </a:pPr>
            <a:br>
              <a:rPr lang="fr-FR" sz="4400" b="1" i="1" dirty="0">
                <a:solidFill>
                  <a:schemeClr val="dk1"/>
                </a:solidFill>
                <a:latin typeface="Avenir"/>
                <a:ea typeface="Avenir"/>
                <a:cs typeface="Avenir"/>
                <a:sym typeface="Avenir"/>
              </a:rPr>
            </a:br>
            <a:br>
              <a:rPr lang="fr-FR" sz="4400" b="1" i="1" dirty="0">
                <a:solidFill>
                  <a:schemeClr val="lt1"/>
                </a:solidFill>
                <a:latin typeface="Avenir"/>
                <a:ea typeface="Avenir"/>
                <a:cs typeface="Avenir"/>
                <a:sym typeface="Avenir"/>
              </a:rPr>
            </a:br>
            <a:r>
              <a:rPr lang="fr-FR" sz="3600" b="1" i="1" dirty="0">
                <a:solidFill>
                  <a:schemeClr val="lt1"/>
                </a:solidFill>
                <a:latin typeface="Avenir"/>
                <a:ea typeface="Avenir"/>
                <a:cs typeface="Avenir"/>
                <a:sym typeface="Avenir"/>
              </a:rPr>
              <a:t>I. L’enquêteur en droit social, comment choisir ? </a:t>
            </a:r>
            <a:br>
              <a:rPr lang="fr-FR" sz="1100" dirty="0"/>
            </a:br>
            <a:br>
              <a:rPr lang="fr-FR" sz="3200" b="1" dirty="0">
                <a:solidFill>
                  <a:schemeClr val="dk1"/>
                </a:solidFill>
                <a:latin typeface="Avenir"/>
                <a:ea typeface="Avenir"/>
                <a:cs typeface="Avenir"/>
                <a:sym typeface="Avenir"/>
              </a:rPr>
            </a:br>
            <a:endParaRPr sz="3200" b="1" dirty="0">
              <a:solidFill>
                <a:schemeClr val="dk1"/>
              </a:solidFill>
              <a:latin typeface="Avenir"/>
              <a:ea typeface="Avenir"/>
              <a:cs typeface="Avenir"/>
              <a:sym typeface="Avenir"/>
            </a:endParaRPr>
          </a:p>
        </p:txBody>
      </p:sp>
      <p:grpSp>
        <p:nvGrpSpPr>
          <p:cNvPr id="157" name="Google Shape;157;p6"/>
          <p:cNvGrpSpPr/>
          <p:nvPr/>
        </p:nvGrpSpPr>
        <p:grpSpPr>
          <a:xfrm>
            <a:off x="1063255" y="1412112"/>
            <a:ext cx="10034234" cy="4323525"/>
            <a:chOff x="0" y="0"/>
            <a:chExt cx="10034234" cy="4323525"/>
          </a:xfrm>
        </p:grpSpPr>
        <p:sp>
          <p:nvSpPr>
            <p:cNvPr id="158" name="Google Shape;158;p6"/>
            <p:cNvSpPr/>
            <p:nvPr/>
          </p:nvSpPr>
          <p:spPr>
            <a:xfrm>
              <a:off x="0" y="0"/>
              <a:ext cx="8529099" cy="1945586"/>
            </a:xfrm>
            <a:prstGeom prst="roundRect">
              <a:avLst>
                <a:gd name="adj" fmla="val 10000"/>
              </a:avLst>
            </a:prstGeom>
            <a:solidFill>
              <a:schemeClr val="dk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6"/>
            <p:cNvSpPr txBox="1"/>
            <p:nvPr/>
          </p:nvSpPr>
          <p:spPr>
            <a:xfrm>
              <a:off x="56984" y="56984"/>
              <a:ext cx="6518184" cy="1831618"/>
            </a:xfrm>
            <a:prstGeom prst="rect">
              <a:avLst/>
            </a:prstGeom>
            <a:noFill/>
            <a:ln>
              <a:noFill/>
            </a:ln>
          </p:spPr>
          <p:txBody>
            <a:bodyPr spcFirstLastPara="1" wrap="square" lIns="60950" tIns="60950" rIns="60950" bIns="60950" anchor="ctr" anchorCtr="0">
              <a:noAutofit/>
            </a:bodyPr>
            <a:lstStyle/>
            <a:p>
              <a:pPr marL="0" marR="0" lvl="0" indent="0" algn="just" rtl="0">
                <a:lnSpc>
                  <a:spcPct val="90000"/>
                </a:lnSpc>
                <a:spcBef>
                  <a:spcPts val="0"/>
                </a:spcBef>
                <a:spcAft>
                  <a:spcPts val="0"/>
                </a:spcAft>
                <a:buClr>
                  <a:schemeClr val="lt1"/>
                </a:buClr>
                <a:buSzPts val="1600"/>
                <a:buFont typeface="Avenir"/>
                <a:buNone/>
              </a:pPr>
              <a:r>
                <a:rPr lang="fr-FR" sz="1600" b="1" i="0" u="none" strike="noStrike" cap="none">
                  <a:solidFill>
                    <a:schemeClr val="lt1"/>
                  </a:solidFill>
                  <a:latin typeface="Avenir"/>
                  <a:ea typeface="Avenir"/>
                  <a:cs typeface="Avenir"/>
                  <a:sym typeface="Avenir"/>
                </a:rPr>
                <a:t>LIBERTÉ DE CHOIX: </a:t>
              </a:r>
              <a:r>
                <a:rPr lang="fr-FR" sz="1400" b="0" i="0" u="none" strike="noStrike" cap="none">
                  <a:solidFill>
                    <a:schemeClr val="lt1"/>
                  </a:solidFill>
                  <a:latin typeface="Avenir"/>
                  <a:ea typeface="Avenir"/>
                  <a:cs typeface="Avenir"/>
                  <a:sym typeface="Avenir"/>
                </a:rPr>
                <a:t>Décision Cadre DDD 25 février 2025 .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560"/>
                </a:spcBef>
                <a:spcAft>
                  <a:spcPts val="0"/>
                </a:spcAft>
                <a:buClr>
                  <a:schemeClr val="lt1"/>
                </a:buClr>
                <a:buSzPts val="1400"/>
                <a:buFont typeface="Avenir"/>
                <a:buNone/>
              </a:pPr>
              <a:r>
                <a:rPr lang="fr-FR" sz="1400" b="1" i="0" u="none" strike="noStrike" cap="none">
                  <a:solidFill>
                    <a:schemeClr val="lt1"/>
                  </a:solidFill>
                  <a:latin typeface="Avenir"/>
                  <a:ea typeface="Avenir"/>
                  <a:cs typeface="Avenir"/>
                  <a:sym typeface="Avenir"/>
                </a:rPr>
                <a:t>L’enquête peut être men</a:t>
              </a:r>
              <a:r>
                <a:rPr lang="fr-FR" b="1">
                  <a:solidFill>
                    <a:schemeClr val="lt1"/>
                  </a:solidFill>
                  <a:latin typeface="Avenir"/>
                  <a:ea typeface="Avenir"/>
                  <a:cs typeface="Avenir"/>
                  <a:sym typeface="Avenir"/>
                </a:rPr>
                <a:t>ée</a:t>
              </a:r>
              <a:r>
                <a:rPr lang="fr-FR" sz="1400" b="1" i="0" u="none" strike="noStrike" cap="none">
                  <a:solidFill>
                    <a:schemeClr val="lt1"/>
                  </a:solidFill>
                  <a:latin typeface="Avenir"/>
                  <a:ea typeface="Avenir"/>
                  <a:cs typeface="Avenir"/>
                  <a:sym typeface="Avenir"/>
                </a:rPr>
                <a:t> par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490"/>
                </a:spcBef>
                <a:spcAft>
                  <a:spcPts val="0"/>
                </a:spcAft>
                <a:buClr>
                  <a:schemeClr val="lt1"/>
                </a:buClr>
                <a:buSzPts val="1600"/>
                <a:buFont typeface="Avenir"/>
                <a:buNone/>
              </a:pPr>
              <a:r>
                <a:rPr lang="fr-FR" sz="1600" b="1" i="0" u="none" strike="noStrike" cap="none">
                  <a:solidFill>
                    <a:schemeClr val="lt1"/>
                  </a:solidFill>
                  <a:latin typeface="Avenir"/>
                  <a:ea typeface="Avenir"/>
                  <a:cs typeface="Avenir"/>
                  <a:sym typeface="Avenir"/>
                </a:rPr>
                <a:t>- Un service en charge des ressources humaines ou d’éthique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560"/>
                </a:spcBef>
                <a:spcAft>
                  <a:spcPts val="0"/>
                </a:spcAft>
                <a:buClr>
                  <a:schemeClr val="lt1"/>
                </a:buClr>
                <a:buSzPts val="1600"/>
                <a:buFont typeface="Avenir"/>
                <a:buNone/>
              </a:pPr>
              <a:r>
                <a:rPr lang="fr-FR" sz="1600" b="1" i="0" u="none" strike="noStrike" cap="none">
                  <a:solidFill>
                    <a:schemeClr val="lt1"/>
                  </a:solidFill>
                  <a:latin typeface="Avenir"/>
                  <a:ea typeface="Avenir"/>
                  <a:cs typeface="Avenir"/>
                  <a:sym typeface="Avenir"/>
                </a:rPr>
                <a:t>-Un prestataire extérieur à l’entreprise : </a:t>
              </a:r>
              <a:r>
                <a:rPr lang="fr-FR" sz="1600" b="0" i="0" u="none" strike="noStrike" cap="none">
                  <a:solidFill>
                    <a:schemeClr val="lt1"/>
                  </a:solidFill>
                  <a:latin typeface="Avenir"/>
                  <a:ea typeface="Avenir"/>
                  <a:cs typeface="Avenir"/>
                  <a:sym typeface="Avenir"/>
                </a:rPr>
                <a:t>cabinet de juristes, de psychologues du travail ou d’avocats. (Quid des autres prestataires ex: préventeurs ) Pas de JP.</a:t>
              </a:r>
              <a:endParaRPr sz="1600" b="0" i="0" u="none" strike="noStrike" cap="none">
                <a:solidFill>
                  <a:schemeClr val="lt1"/>
                </a:solidFill>
                <a:latin typeface="Avenir"/>
                <a:ea typeface="Avenir"/>
                <a:cs typeface="Avenir"/>
                <a:sym typeface="Avenir"/>
              </a:endParaRPr>
            </a:p>
          </p:txBody>
        </p:sp>
        <p:sp>
          <p:nvSpPr>
            <p:cNvPr id="160" name="Google Shape;160;p6"/>
            <p:cNvSpPr/>
            <p:nvPr/>
          </p:nvSpPr>
          <p:spPr>
            <a:xfrm>
              <a:off x="1505135" y="2377939"/>
              <a:ext cx="8529099" cy="1945586"/>
            </a:xfrm>
            <a:prstGeom prst="roundRect">
              <a:avLst>
                <a:gd name="adj" fmla="val 10000"/>
              </a:avLst>
            </a:prstGeom>
            <a:solidFill>
              <a:schemeClr val="dk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6"/>
            <p:cNvSpPr txBox="1"/>
            <p:nvPr/>
          </p:nvSpPr>
          <p:spPr>
            <a:xfrm>
              <a:off x="1562119" y="2434923"/>
              <a:ext cx="5645365" cy="1831618"/>
            </a:xfrm>
            <a:prstGeom prst="rect">
              <a:avLst/>
            </a:prstGeom>
            <a:noFill/>
            <a:ln>
              <a:noFill/>
            </a:ln>
          </p:spPr>
          <p:txBody>
            <a:bodyPr spcFirstLastPara="1" wrap="square" lIns="68575" tIns="68575" rIns="68575" bIns="68575" anchor="ctr" anchorCtr="0">
              <a:noAutofit/>
            </a:bodyPr>
            <a:lstStyle/>
            <a:p>
              <a:pPr marL="0" marR="0" lvl="0" indent="0" algn="just" rtl="0">
                <a:lnSpc>
                  <a:spcPct val="90000"/>
                </a:lnSpc>
                <a:spcBef>
                  <a:spcPts val="0"/>
                </a:spcBef>
                <a:spcAft>
                  <a:spcPts val="0"/>
                </a:spcAft>
                <a:buClr>
                  <a:schemeClr val="lt1"/>
                </a:buClr>
                <a:buSzPts val="1800"/>
                <a:buFont typeface="Avenir"/>
                <a:buNone/>
              </a:pPr>
              <a:r>
                <a:rPr lang="fr-FR" sz="1800" b="1" i="0" u="none" strike="noStrike" cap="none">
                  <a:solidFill>
                    <a:schemeClr val="lt1"/>
                  </a:solidFill>
                  <a:latin typeface="Avenir"/>
                  <a:ea typeface="Avenir"/>
                  <a:cs typeface="Avenir"/>
                  <a:sym typeface="Avenir"/>
                </a:rPr>
                <a:t>Un choix à faire avec précaution : </a:t>
              </a:r>
              <a:r>
                <a:rPr lang="fr-FR" sz="1800" b="0" i="0" u="none" strike="noStrike" cap="none">
                  <a:solidFill>
                    <a:schemeClr val="lt1"/>
                  </a:solidFill>
                  <a:latin typeface="Avenir"/>
                  <a:ea typeface="Avenir"/>
                  <a:cs typeface="Avenir"/>
                  <a:sym typeface="Avenir"/>
                </a:rPr>
                <a:t>peut déterminer la recevabilité de l’enquête.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630"/>
                </a:spcBef>
                <a:spcAft>
                  <a:spcPts val="0"/>
                </a:spcAft>
                <a:buClr>
                  <a:schemeClr val="lt1"/>
                </a:buClr>
                <a:buSzPts val="1600"/>
                <a:buFont typeface="Avenir"/>
                <a:buNone/>
              </a:pPr>
              <a:r>
                <a:rPr lang="fr-FR" sz="1600" b="0" i="0" u="none" strike="noStrike" cap="none">
                  <a:solidFill>
                    <a:schemeClr val="lt1"/>
                  </a:solidFill>
                  <a:latin typeface="Avenir"/>
                  <a:ea typeface="Avenir"/>
                  <a:cs typeface="Avenir"/>
                  <a:sym typeface="Avenir"/>
                </a:rPr>
                <a:t>Les juges contrôlent la méthodologie d’enquête employée (Cass. Soc 18 juin 2025, n°23-19.022 ; CA Agen, ch. soc., 9 janv. 2024, n° 22/00827).</a:t>
              </a:r>
              <a:endParaRPr sz="1600" b="0" i="0" u="none" strike="noStrike" cap="none">
                <a:solidFill>
                  <a:schemeClr val="lt1"/>
                </a:solidFill>
                <a:latin typeface="Avenir"/>
                <a:ea typeface="Avenir"/>
                <a:cs typeface="Avenir"/>
                <a:sym typeface="Avenir"/>
              </a:endParaRPr>
            </a:p>
          </p:txBody>
        </p:sp>
        <p:sp>
          <p:nvSpPr>
            <p:cNvPr id="162" name="Google Shape;162;p6"/>
            <p:cNvSpPr/>
            <p:nvPr/>
          </p:nvSpPr>
          <p:spPr>
            <a:xfrm>
              <a:off x="7264468" y="1529447"/>
              <a:ext cx="1264631" cy="1264631"/>
            </a:xfrm>
            <a:prstGeom prst="downArrow">
              <a:avLst>
                <a:gd name="adj1" fmla="val 55000"/>
                <a:gd name="adj2" fmla="val 45000"/>
              </a:avLst>
            </a:prstGeom>
            <a:solidFill>
              <a:srgbClr val="D8D8D8"/>
            </a:solidFill>
            <a:ln w="19050" cap="flat" cmpd="sng">
              <a:solidFill>
                <a:srgbClr val="D8D8D8">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6"/>
            <p:cNvSpPr txBox="1"/>
            <p:nvPr/>
          </p:nvSpPr>
          <p:spPr>
            <a:xfrm>
              <a:off x="7549010" y="1529447"/>
              <a:ext cx="695547" cy="95163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endParaRPr sz="3600" b="0" i="0" u="none" strike="noStrike" cap="none">
                <a:solidFill>
                  <a:schemeClr val="dk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7"/>
        <p:cNvGrpSpPr/>
        <p:nvPr/>
      </p:nvGrpSpPr>
      <p:grpSpPr>
        <a:xfrm>
          <a:off x="0" y="0"/>
          <a:ext cx="0" cy="0"/>
          <a:chOff x="0" y="0"/>
          <a:chExt cx="0" cy="0"/>
        </a:xfrm>
      </p:grpSpPr>
      <p:grpSp>
        <p:nvGrpSpPr>
          <p:cNvPr id="169" name="Google Shape;169;p7"/>
          <p:cNvGrpSpPr/>
          <p:nvPr/>
        </p:nvGrpSpPr>
        <p:grpSpPr>
          <a:xfrm>
            <a:off x="736570" y="1887652"/>
            <a:ext cx="10321637" cy="4493342"/>
            <a:chOff x="-318913" y="128284"/>
            <a:chExt cx="10794332" cy="4288964"/>
          </a:xfrm>
        </p:grpSpPr>
        <p:sp>
          <p:nvSpPr>
            <p:cNvPr id="170" name="Google Shape;170;p7"/>
            <p:cNvSpPr/>
            <p:nvPr/>
          </p:nvSpPr>
          <p:spPr>
            <a:xfrm>
              <a:off x="5082394" y="1451503"/>
              <a:ext cx="3639001" cy="834755"/>
            </a:xfrm>
            <a:custGeom>
              <a:avLst/>
              <a:gdLst/>
              <a:ahLst/>
              <a:cxnLst/>
              <a:rect l="l" t="t" r="r" b="b"/>
              <a:pathLst>
                <a:path w="120000" h="120000" extrusionOk="0">
                  <a:moveTo>
                    <a:pt x="0" y="0"/>
                  </a:moveTo>
                  <a:lnTo>
                    <a:pt x="0" y="81776"/>
                  </a:lnTo>
                  <a:lnTo>
                    <a:pt x="120000" y="81776"/>
                  </a:lnTo>
                  <a:lnTo>
                    <a:pt x="120000" y="120000"/>
                  </a:lnTo>
                </a:path>
              </a:pathLst>
            </a:custGeom>
            <a:solidFill>
              <a:srgbClr val="F2F2F2"/>
            </a:solidFill>
            <a:ln w="19050" cap="flat" cmpd="sng">
              <a:solidFill>
                <a:srgbClr val="74747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7"/>
            <p:cNvSpPr/>
            <p:nvPr/>
          </p:nvSpPr>
          <p:spPr>
            <a:xfrm>
              <a:off x="1059294" y="1451503"/>
              <a:ext cx="4023099" cy="696366"/>
            </a:xfrm>
            <a:custGeom>
              <a:avLst/>
              <a:gdLst/>
              <a:ahLst/>
              <a:cxnLst/>
              <a:rect l="l" t="t" r="r" b="b"/>
              <a:pathLst>
                <a:path w="120000" h="120000" extrusionOk="0">
                  <a:moveTo>
                    <a:pt x="120000" y="0"/>
                  </a:moveTo>
                  <a:lnTo>
                    <a:pt x="120000" y="74180"/>
                  </a:lnTo>
                  <a:lnTo>
                    <a:pt x="0" y="74180"/>
                  </a:lnTo>
                  <a:lnTo>
                    <a:pt x="0" y="120000"/>
                  </a:lnTo>
                </a:path>
              </a:pathLst>
            </a:custGeom>
            <a:solidFill>
              <a:srgbClr val="F2F2F2"/>
            </a:solidFill>
            <a:ln w="19050" cap="flat" cmpd="sng">
              <a:solidFill>
                <a:srgbClr val="74747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7"/>
            <p:cNvSpPr/>
            <p:nvPr/>
          </p:nvSpPr>
          <p:spPr>
            <a:xfrm>
              <a:off x="4692655" y="1451503"/>
              <a:ext cx="389739" cy="840187"/>
            </a:xfrm>
            <a:custGeom>
              <a:avLst/>
              <a:gdLst/>
              <a:ahLst/>
              <a:cxnLst/>
              <a:rect l="l" t="t" r="r" b="b"/>
              <a:pathLst>
                <a:path w="120000" h="120000" extrusionOk="0">
                  <a:moveTo>
                    <a:pt x="120000" y="0"/>
                  </a:moveTo>
                  <a:lnTo>
                    <a:pt x="120000" y="82024"/>
                  </a:lnTo>
                  <a:lnTo>
                    <a:pt x="0" y="82024"/>
                  </a:lnTo>
                  <a:lnTo>
                    <a:pt x="0" y="120000"/>
                  </a:lnTo>
                </a:path>
              </a:pathLst>
            </a:custGeom>
            <a:solidFill>
              <a:srgbClr val="F2F2F2"/>
            </a:solidFill>
            <a:ln w="19050" cap="flat" cmpd="sng">
              <a:solidFill>
                <a:srgbClr val="74747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7"/>
            <p:cNvSpPr/>
            <p:nvPr/>
          </p:nvSpPr>
          <p:spPr>
            <a:xfrm>
              <a:off x="2874635" y="128284"/>
              <a:ext cx="4415519" cy="1323218"/>
            </a:xfrm>
            <a:prstGeom prst="roundRect">
              <a:avLst>
                <a:gd name="adj" fmla="val 10000"/>
              </a:avLst>
            </a:prstGeom>
            <a:solidFill>
              <a:srgbClr val="F2F2F2"/>
            </a:solidFill>
            <a:ln w="19050" cap="flat" cmpd="sng">
              <a:solidFill>
                <a:srgbClr val="74747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7"/>
            <p:cNvSpPr/>
            <p:nvPr/>
          </p:nvSpPr>
          <p:spPr>
            <a:xfrm>
              <a:off x="3193548" y="431252"/>
              <a:ext cx="4415519" cy="1323218"/>
            </a:xfrm>
            <a:prstGeom prst="roundRect">
              <a:avLst>
                <a:gd name="adj" fmla="val 10000"/>
              </a:avLst>
            </a:prstGeom>
            <a:solidFill>
              <a:srgbClr val="F2F2F2"/>
            </a:solidFill>
            <a:ln w="19050" cap="flat" cmpd="sng">
              <a:solidFill>
                <a:srgbClr val="74747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7"/>
            <p:cNvSpPr txBox="1"/>
            <p:nvPr/>
          </p:nvSpPr>
          <p:spPr>
            <a:xfrm>
              <a:off x="3232304" y="470008"/>
              <a:ext cx="4338007" cy="1245706"/>
            </a:xfrm>
            <a:prstGeom prst="rect">
              <a:avLst/>
            </a:prstGeom>
            <a:solidFill>
              <a:srgbClr val="F2F2F2"/>
            </a:solidFill>
            <a:ln w="9525" cap="flat" cmpd="sng">
              <a:solidFill>
                <a:srgbClr val="747474"/>
              </a:solidFill>
              <a:prstDash val="solid"/>
              <a:round/>
              <a:headEnd type="none" w="sm" len="sm"/>
              <a:tailEnd type="none" w="sm" len="sm"/>
            </a:ln>
          </p:spPr>
          <p:txBody>
            <a:bodyPr spcFirstLastPara="1" wrap="square" lIns="95250" tIns="95250" rIns="95250" bIns="95250" anchor="ctr" anchorCtr="0">
              <a:noAutofit/>
            </a:bodyPr>
            <a:lstStyle/>
            <a:p>
              <a:pPr marL="0" marR="0" lvl="0" indent="0" algn="ctr" rtl="0">
                <a:lnSpc>
                  <a:spcPct val="90000"/>
                </a:lnSpc>
                <a:spcBef>
                  <a:spcPts val="0"/>
                </a:spcBef>
                <a:spcAft>
                  <a:spcPts val="600"/>
                </a:spcAft>
                <a:buClr>
                  <a:srgbClr val="000000"/>
                </a:buClr>
                <a:buSzPts val="1600"/>
                <a:buFont typeface="Arial"/>
                <a:buNone/>
              </a:pPr>
              <a:r>
                <a:rPr lang="fr-FR" sz="1600" b="1" i="0" u="none" strike="noStrike" cap="none">
                  <a:solidFill>
                    <a:schemeClr val="dk1"/>
                  </a:solidFill>
                  <a:latin typeface="Avenir"/>
                  <a:ea typeface="Avenir"/>
                  <a:cs typeface="Avenir"/>
                  <a:sym typeface="Avenir"/>
                </a:rPr>
                <a:t>Intervention de l’avocat =  </a:t>
              </a:r>
              <a:r>
                <a:rPr lang="fr-FR" sz="1600" b="0" i="0" u="none" strike="noStrike" cap="none">
                  <a:solidFill>
                    <a:schemeClr val="dk1"/>
                  </a:solidFill>
                  <a:latin typeface="Avenir"/>
                  <a:ea typeface="Avenir"/>
                  <a:cs typeface="Avenir"/>
                  <a:sym typeface="Avenir"/>
                </a:rPr>
                <a:t>Garantie d’une enquête conforme, qu’il soit :</a:t>
              </a:r>
              <a:endParaRPr sz="1800" b="0" i="0" u="none" strike="noStrike" cap="none">
                <a:solidFill>
                  <a:schemeClr val="dk1"/>
                </a:solidFill>
                <a:latin typeface="Avenir"/>
                <a:ea typeface="Avenir"/>
                <a:cs typeface="Avenir"/>
                <a:sym typeface="Avenir"/>
              </a:endParaRPr>
            </a:p>
          </p:txBody>
        </p:sp>
        <p:sp>
          <p:nvSpPr>
            <p:cNvPr id="176" name="Google Shape;176;p7"/>
            <p:cNvSpPr/>
            <p:nvPr/>
          </p:nvSpPr>
          <p:spPr>
            <a:xfrm>
              <a:off x="3069689" y="2291690"/>
              <a:ext cx="3245932" cy="1822590"/>
            </a:xfrm>
            <a:prstGeom prst="roundRect">
              <a:avLst>
                <a:gd name="adj" fmla="val 10000"/>
              </a:avLst>
            </a:prstGeom>
            <a:solidFill>
              <a:srgbClr val="F2F2F2"/>
            </a:solidFill>
            <a:ln w="19050" cap="flat" cmpd="sng">
              <a:solidFill>
                <a:srgbClr val="74747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7"/>
            <p:cNvSpPr/>
            <p:nvPr/>
          </p:nvSpPr>
          <p:spPr>
            <a:xfrm>
              <a:off x="3388602" y="2594658"/>
              <a:ext cx="3245932" cy="1822590"/>
            </a:xfrm>
            <a:prstGeom prst="roundRect">
              <a:avLst>
                <a:gd name="adj" fmla="val 10000"/>
              </a:avLst>
            </a:prstGeom>
            <a:solidFill>
              <a:srgbClr val="F2F2F2"/>
            </a:solidFill>
            <a:ln w="19050" cap="flat" cmpd="sng">
              <a:solidFill>
                <a:srgbClr val="74747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7"/>
            <p:cNvSpPr txBox="1"/>
            <p:nvPr/>
          </p:nvSpPr>
          <p:spPr>
            <a:xfrm>
              <a:off x="3441984" y="2648040"/>
              <a:ext cx="3139168" cy="1715826"/>
            </a:xfrm>
            <a:prstGeom prst="rect">
              <a:avLst/>
            </a:prstGeom>
            <a:solidFill>
              <a:srgbClr val="F2F2F2"/>
            </a:solidFill>
            <a:ln w="9525" cap="flat" cmpd="sng">
              <a:solidFill>
                <a:srgbClr val="747474"/>
              </a:solidFill>
              <a:prstDash val="solid"/>
              <a:round/>
              <a:headEnd type="none" w="sm" len="sm"/>
              <a:tailEnd type="none" w="sm" len="sm"/>
            </a:ln>
          </p:spPr>
          <p:txBody>
            <a:bodyPr spcFirstLastPara="1" wrap="square" lIns="95250" tIns="95250" rIns="95250" bIns="95250" anchor="ctr" anchorCtr="0">
              <a:noAutofit/>
            </a:bodyPr>
            <a:lstStyle/>
            <a:p>
              <a:pPr marL="0" marR="0" lvl="0" indent="0" algn="ctr" rtl="0">
                <a:lnSpc>
                  <a:spcPct val="90000"/>
                </a:lnSpc>
                <a:spcBef>
                  <a:spcPts val="0"/>
                </a:spcBef>
                <a:spcAft>
                  <a:spcPts val="600"/>
                </a:spcAft>
                <a:buClr>
                  <a:srgbClr val="000000"/>
                </a:buClr>
                <a:buSzPts val="1600"/>
                <a:buFont typeface="Arial"/>
                <a:buNone/>
              </a:pPr>
              <a:r>
                <a:rPr lang="fr-FR" sz="1600" b="0" i="0" u="none" strike="noStrike" cap="none">
                  <a:solidFill>
                    <a:schemeClr val="dk1"/>
                  </a:solidFill>
                  <a:latin typeface="Avenir"/>
                  <a:ea typeface="Avenir"/>
                  <a:cs typeface="Avenir"/>
                  <a:sym typeface="Avenir"/>
                </a:rPr>
                <a:t>Avocat Conseil pour la mise en place de méthodologie ou de process d’enquête </a:t>
              </a:r>
              <a:endParaRPr sz="1800" b="0" i="0" u="none" strike="noStrike" cap="none">
                <a:solidFill>
                  <a:schemeClr val="dk1"/>
                </a:solidFill>
                <a:latin typeface="Avenir"/>
                <a:ea typeface="Avenir"/>
                <a:cs typeface="Avenir"/>
                <a:sym typeface="Avenir"/>
              </a:endParaRPr>
            </a:p>
          </p:txBody>
        </p:sp>
        <p:sp>
          <p:nvSpPr>
            <p:cNvPr id="179" name="Google Shape;179;p7"/>
            <p:cNvSpPr/>
            <p:nvPr/>
          </p:nvSpPr>
          <p:spPr>
            <a:xfrm>
              <a:off x="-318913" y="2147870"/>
              <a:ext cx="2756416" cy="1822590"/>
            </a:xfrm>
            <a:prstGeom prst="roundRect">
              <a:avLst>
                <a:gd name="adj" fmla="val 10000"/>
              </a:avLst>
            </a:prstGeom>
            <a:solidFill>
              <a:srgbClr val="F2F2F2"/>
            </a:solidFill>
            <a:ln w="19050" cap="flat" cmpd="sng">
              <a:solidFill>
                <a:srgbClr val="74747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DCC16D"/>
                </a:solidFill>
                <a:latin typeface="Arial"/>
                <a:ea typeface="Arial"/>
                <a:cs typeface="Arial"/>
                <a:sym typeface="Arial"/>
              </a:endParaRPr>
            </a:p>
          </p:txBody>
        </p:sp>
        <p:sp>
          <p:nvSpPr>
            <p:cNvPr id="180" name="Google Shape;180;p7"/>
            <p:cNvSpPr/>
            <p:nvPr/>
          </p:nvSpPr>
          <p:spPr>
            <a:xfrm>
              <a:off x="0" y="2450837"/>
              <a:ext cx="2756416" cy="1822590"/>
            </a:xfrm>
            <a:prstGeom prst="roundRect">
              <a:avLst>
                <a:gd name="adj" fmla="val 10000"/>
              </a:avLst>
            </a:prstGeom>
            <a:solidFill>
              <a:srgbClr val="F2F2F2"/>
            </a:solidFill>
            <a:ln w="19050" cap="flat" cmpd="sng">
              <a:solidFill>
                <a:srgbClr val="74747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7"/>
            <p:cNvSpPr txBox="1"/>
            <p:nvPr/>
          </p:nvSpPr>
          <p:spPr>
            <a:xfrm>
              <a:off x="-240772" y="2504218"/>
              <a:ext cx="2649651" cy="1715826"/>
            </a:xfrm>
            <a:prstGeom prst="rect">
              <a:avLst/>
            </a:prstGeom>
            <a:solidFill>
              <a:srgbClr val="F2F2F2"/>
            </a:solidFill>
            <a:ln w="9525" cap="flat" cmpd="sng">
              <a:solidFill>
                <a:srgbClr val="747474"/>
              </a:solidFill>
              <a:prstDash val="solid"/>
              <a:round/>
              <a:headEnd type="none" w="sm" len="sm"/>
              <a:tailEnd type="none" w="sm" len="sm"/>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fr-FR" sz="1600" b="0" i="0" u="none" strike="noStrike" cap="none">
                  <a:solidFill>
                    <a:schemeClr val="dk1"/>
                  </a:solidFill>
                  <a:latin typeface="Avenir"/>
                  <a:ea typeface="Avenir"/>
                  <a:cs typeface="Avenir"/>
                  <a:sym typeface="Avenir"/>
                </a:rPr>
                <a:t>Avocat Enquêteur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00"/>
                </a:spcBef>
                <a:spcAft>
                  <a:spcPts val="600"/>
                </a:spcAft>
                <a:buClr>
                  <a:srgbClr val="000000"/>
                </a:buClr>
                <a:buSzPts val="1600"/>
                <a:buFont typeface="Arial"/>
                <a:buNone/>
              </a:pPr>
              <a:r>
                <a:rPr lang="fr-FR" sz="1600" b="0" i="0" u="none" strike="noStrike" cap="none">
                  <a:solidFill>
                    <a:schemeClr val="dk1"/>
                  </a:solidFill>
                  <a:latin typeface="Avenir"/>
                  <a:ea typeface="Avenir"/>
                  <a:cs typeface="Avenir"/>
                  <a:sym typeface="Avenir"/>
                </a:rPr>
                <a:t>En charge de l’enquête </a:t>
              </a:r>
              <a:endParaRPr sz="1800" b="0" i="0" u="none" strike="noStrike" cap="none">
                <a:solidFill>
                  <a:schemeClr val="dk1"/>
                </a:solidFill>
                <a:latin typeface="Avenir"/>
                <a:ea typeface="Avenir"/>
                <a:cs typeface="Avenir"/>
                <a:sym typeface="Avenir"/>
              </a:endParaRPr>
            </a:p>
          </p:txBody>
        </p:sp>
        <p:sp>
          <p:nvSpPr>
            <p:cNvPr id="182" name="Google Shape;182;p7"/>
            <p:cNvSpPr/>
            <p:nvPr/>
          </p:nvSpPr>
          <p:spPr>
            <a:xfrm>
              <a:off x="7286285" y="2286259"/>
              <a:ext cx="2870220" cy="1822590"/>
            </a:xfrm>
            <a:prstGeom prst="roundRect">
              <a:avLst>
                <a:gd name="adj" fmla="val 10000"/>
              </a:avLst>
            </a:prstGeom>
            <a:solidFill>
              <a:srgbClr val="F2F2F2"/>
            </a:solidFill>
            <a:ln w="19050" cap="flat" cmpd="sng">
              <a:solidFill>
                <a:srgbClr val="74747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7"/>
            <p:cNvSpPr/>
            <p:nvPr/>
          </p:nvSpPr>
          <p:spPr>
            <a:xfrm>
              <a:off x="7605199" y="2589227"/>
              <a:ext cx="2870220" cy="1822590"/>
            </a:xfrm>
            <a:prstGeom prst="roundRect">
              <a:avLst>
                <a:gd name="adj" fmla="val 10000"/>
              </a:avLst>
            </a:prstGeom>
            <a:solidFill>
              <a:srgbClr val="F2F2F2"/>
            </a:solidFill>
            <a:ln w="19050" cap="flat" cmpd="sng">
              <a:solidFill>
                <a:srgbClr val="74747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7"/>
            <p:cNvSpPr txBox="1"/>
            <p:nvPr/>
          </p:nvSpPr>
          <p:spPr>
            <a:xfrm>
              <a:off x="7711963" y="2642608"/>
              <a:ext cx="2763456" cy="1715826"/>
            </a:xfrm>
            <a:prstGeom prst="rect">
              <a:avLst/>
            </a:prstGeom>
            <a:solidFill>
              <a:srgbClr val="F2F2F2"/>
            </a:solidFill>
            <a:ln w="9525" cap="flat" cmpd="sng">
              <a:solidFill>
                <a:srgbClr val="747474"/>
              </a:solidFill>
              <a:prstDash val="solid"/>
              <a:round/>
              <a:headEnd type="none" w="sm" len="sm"/>
              <a:tailEnd type="none" w="sm" len="sm"/>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fr-FR" sz="1600" b="0" i="0" u="none" strike="noStrike" cap="none">
                  <a:solidFill>
                    <a:schemeClr val="dk1"/>
                  </a:solidFill>
                  <a:latin typeface="Avenir"/>
                  <a:ea typeface="Avenir"/>
                  <a:cs typeface="Avenir"/>
                  <a:sym typeface="Avenir"/>
                </a:rPr>
                <a:t>Avocat Formateur</a:t>
              </a:r>
              <a:endParaRPr sz="1600" b="0" i="0" u="none" strike="noStrike" cap="none">
                <a:solidFill>
                  <a:schemeClr val="dk1"/>
                </a:solidFill>
                <a:latin typeface="Avenir"/>
                <a:ea typeface="Avenir"/>
                <a:cs typeface="Avenir"/>
                <a:sym typeface="Avenir"/>
              </a:endParaRPr>
            </a:p>
            <a:p>
              <a:pPr marL="0" marR="0" lvl="0" indent="0" algn="ctr" rtl="0">
                <a:lnSpc>
                  <a:spcPct val="90000"/>
                </a:lnSpc>
                <a:spcBef>
                  <a:spcPts val="600"/>
                </a:spcBef>
                <a:spcAft>
                  <a:spcPts val="600"/>
                </a:spcAft>
                <a:buClr>
                  <a:srgbClr val="000000"/>
                </a:buClr>
                <a:buSzPts val="1600"/>
                <a:buFont typeface="Arial"/>
                <a:buNone/>
              </a:pPr>
              <a:r>
                <a:rPr lang="fr-FR" sz="1600" b="0" i="0" u="none" strike="noStrike" cap="none">
                  <a:solidFill>
                    <a:schemeClr val="dk1"/>
                  </a:solidFill>
                  <a:latin typeface="Avenir"/>
                  <a:ea typeface="Avenir"/>
                  <a:cs typeface="Avenir"/>
                  <a:sym typeface="Avenir"/>
                </a:rPr>
                <a:t>Techniques d’enquête</a:t>
              </a:r>
              <a:endParaRPr sz="2500" b="0" i="0" u="none" strike="noStrike" cap="none">
                <a:solidFill>
                  <a:schemeClr val="dk1"/>
                </a:solidFill>
                <a:latin typeface="Avenir"/>
                <a:ea typeface="Avenir"/>
                <a:cs typeface="Avenir"/>
                <a:sym typeface="Avenir"/>
              </a:endParaRPr>
            </a:p>
          </p:txBody>
        </p:sp>
      </p:grpSp>
      <p:sp>
        <p:nvSpPr>
          <p:cNvPr id="2" name="ZoneTexte 1">
            <a:extLst>
              <a:ext uri="{FF2B5EF4-FFF2-40B4-BE49-F238E27FC236}">
                <a16:creationId xmlns:a16="http://schemas.microsoft.com/office/drawing/2014/main" id="{4054A403-3AA6-367E-901E-826B6A42DC40}"/>
              </a:ext>
            </a:extLst>
          </p:cNvPr>
          <p:cNvSpPr txBox="1"/>
          <p:nvPr/>
        </p:nvSpPr>
        <p:spPr>
          <a:xfrm>
            <a:off x="632434" y="477006"/>
            <a:ext cx="9685665" cy="1077218"/>
          </a:xfrm>
          <a:prstGeom prst="rect">
            <a:avLst/>
          </a:prstGeom>
          <a:noFill/>
        </p:spPr>
        <p:txBody>
          <a:bodyPr wrap="none" rtlCol="0">
            <a:spAutoFit/>
          </a:bodyPr>
          <a:lstStyle/>
          <a:p>
            <a:r>
              <a:rPr lang="fr-FR" sz="2800" b="1" dirty="0">
                <a:solidFill>
                  <a:schemeClr val="bg1"/>
                </a:solidFill>
                <a:latin typeface="Avenir Next Demi Bold" panose="020B0503020202020204" pitchFamily="34" charset="0"/>
              </a:rPr>
              <a:t>Quel rôle pour l’Avocat ?</a:t>
            </a:r>
          </a:p>
          <a:p>
            <a:r>
              <a:rPr lang="fr-FR" sz="1800" dirty="0">
                <a:solidFill>
                  <a:schemeClr val="bg1"/>
                </a:solidFill>
                <a:latin typeface="Avenir Next" panose="020B0503020202020204" pitchFamily="34" charset="0"/>
              </a:rPr>
              <a:t>L’enquête interne est un exercice délicat et périlleux </a:t>
            </a:r>
          </a:p>
          <a:p>
            <a:r>
              <a:rPr lang="fr-FR" sz="1800" dirty="0">
                <a:solidFill>
                  <a:schemeClr val="bg1"/>
                </a:solidFill>
                <a:latin typeface="Avenir Next" panose="020B0503020202020204" pitchFamily="34" charset="0"/>
              </a:rPr>
              <a:t>L’intervention de l’Avocat présente un intérêt certain pour garantir une enquête recevable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8"/>
        <p:cNvGrpSpPr/>
        <p:nvPr/>
      </p:nvGrpSpPr>
      <p:grpSpPr>
        <a:xfrm>
          <a:off x="0" y="0"/>
          <a:ext cx="0" cy="0"/>
          <a:chOff x="0" y="0"/>
          <a:chExt cx="0" cy="0"/>
        </a:xfrm>
      </p:grpSpPr>
      <p:sp>
        <p:nvSpPr>
          <p:cNvPr id="189" name="Google Shape;189;p8"/>
          <p:cNvSpPr txBox="1">
            <a:spLocks noGrp="1"/>
          </p:cNvSpPr>
          <p:nvPr>
            <p:ph type="ctrTitle"/>
          </p:nvPr>
        </p:nvSpPr>
        <p:spPr>
          <a:xfrm>
            <a:off x="728616" y="558852"/>
            <a:ext cx="9870558" cy="134602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7638"/>
              <a:buFont typeface="Play"/>
              <a:buNone/>
            </a:pPr>
            <a:r>
              <a:rPr lang="fr-FR" sz="3200" b="1" i="1" dirty="0">
                <a:solidFill>
                  <a:schemeClr val="lt1"/>
                </a:solidFill>
                <a:latin typeface="Avenir"/>
                <a:ea typeface="Avenir"/>
                <a:cs typeface="Avenir"/>
                <a:sym typeface="Avenir"/>
              </a:rPr>
              <a:t>II. L’enquêteur en droit social , quelles qualités ? Quelle déontologie ?</a:t>
            </a:r>
            <a:br>
              <a:rPr lang="fr-FR" sz="3200" b="1" i="1" dirty="0">
                <a:solidFill>
                  <a:schemeClr val="lt1"/>
                </a:solidFill>
                <a:latin typeface="Avenir"/>
                <a:ea typeface="Avenir"/>
                <a:cs typeface="Avenir"/>
                <a:sym typeface="Avenir"/>
              </a:rPr>
            </a:br>
            <a:br>
              <a:rPr lang="fr-FR" sz="3100" b="1" dirty="0">
                <a:solidFill>
                  <a:schemeClr val="lt1"/>
                </a:solidFill>
              </a:rPr>
            </a:br>
            <a:r>
              <a:rPr lang="fr-FR" sz="2000" b="1" dirty="0">
                <a:solidFill>
                  <a:schemeClr val="lt1"/>
                </a:solidFill>
                <a:latin typeface="Avenir Next Demi Bold" panose="020B0503020202020204" pitchFamily="34" charset="0"/>
                <a:ea typeface="Avenir"/>
                <a:cs typeface="Avenir"/>
                <a:sym typeface="Avenir"/>
              </a:rPr>
              <a:t>Qualités dégagées de la jurisprudence dans le cadre de mesures disciplinaires </a:t>
            </a:r>
            <a:r>
              <a:rPr lang="fr-FR" sz="2000" dirty="0">
                <a:solidFill>
                  <a:schemeClr val="lt1"/>
                </a:solidFill>
                <a:latin typeface="Avenir"/>
                <a:ea typeface="Avenir"/>
                <a:cs typeface="Avenir"/>
                <a:sym typeface="Avenir"/>
              </a:rPr>
              <a:t>:</a:t>
            </a:r>
            <a:br>
              <a:rPr lang="fr-FR" sz="2000" b="1" dirty="0">
                <a:latin typeface="Avenir"/>
                <a:ea typeface="Avenir"/>
                <a:cs typeface="Avenir"/>
                <a:sym typeface="Avenir"/>
              </a:rPr>
            </a:br>
            <a:endParaRPr sz="1600" b="1" dirty="0">
              <a:latin typeface="Avenir"/>
              <a:ea typeface="Avenir"/>
              <a:cs typeface="Avenir"/>
              <a:sym typeface="Avenir"/>
            </a:endParaRPr>
          </a:p>
        </p:txBody>
      </p:sp>
      <p:grpSp>
        <p:nvGrpSpPr>
          <p:cNvPr id="190" name="Google Shape;190;p8"/>
          <p:cNvGrpSpPr/>
          <p:nvPr/>
        </p:nvGrpSpPr>
        <p:grpSpPr>
          <a:xfrm>
            <a:off x="797442" y="1875460"/>
            <a:ext cx="10391667" cy="4564666"/>
            <a:chOff x="0" y="0"/>
            <a:chExt cx="10391667" cy="4564666"/>
          </a:xfrm>
        </p:grpSpPr>
        <p:sp>
          <p:nvSpPr>
            <p:cNvPr id="191" name="Google Shape;191;p8"/>
            <p:cNvSpPr/>
            <p:nvPr/>
          </p:nvSpPr>
          <p:spPr>
            <a:xfrm>
              <a:off x="0" y="0"/>
              <a:ext cx="8313334" cy="1004226"/>
            </a:xfrm>
            <a:prstGeom prst="roundRect">
              <a:avLst>
                <a:gd name="adj" fmla="val 10000"/>
              </a:avLst>
            </a:prstGeom>
            <a:solidFill>
              <a:schemeClr val="dk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8"/>
            <p:cNvSpPr txBox="1"/>
            <p:nvPr/>
          </p:nvSpPr>
          <p:spPr>
            <a:xfrm>
              <a:off x="29413" y="29413"/>
              <a:ext cx="7144837" cy="9454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venir"/>
                <a:buNone/>
              </a:pPr>
              <a:r>
                <a:rPr lang="fr-FR" sz="1600" b="1" i="0" u="none" strike="noStrike" cap="none">
                  <a:solidFill>
                    <a:schemeClr val="lt1"/>
                  </a:solidFill>
                  <a:latin typeface="Avenir"/>
                  <a:ea typeface="Avenir"/>
                  <a:cs typeface="Avenir"/>
                  <a:sym typeface="Avenir"/>
                </a:rPr>
                <a:t>L'impartialité </a:t>
              </a:r>
              <a:r>
                <a:rPr lang="fr-FR" sz="1400" b="1" i="0" u="none" strike="noStrike" cap="none">
                  <a:solidFill>
                    <a:schemeClr val="lt1"/>
                  </a:solidFill>
                  <a:latin typeface="Avenir"/>
                  <a:ea typeface="Avenir"/>
                  <a:cs typeface="Avenir"/>
                  <a:sym typeface="Avenir"/>
                </a:rPr>
                <a:t>: </a:t>
              </a:r>
              <a:r>
                <a:rPr lang="fr-FR" sz="1400" b="0" i="0" u="none" strike="noStrike" cap="none">
                  <a:solidFill>
                    <a:schemeClr val="lt1"/>
                  </a:solidFill>
                  <a:latin typeface="Avenir"/>
                  <a:ea typeface="Avenir"/>
                  <a:cs typeface="Avenir"/>
                  <a:sym typeface="Avenir"/>
                </a:rPr>
                <a:t>Enquête contradictoire et impartiale = recevable et peut fonder la décision de licenciement (</a:t>
              </a:r>
              <a:r>
                <a:rPr lang="fr-FR" sz="1400" b="0" i="0" u="sng" strike="noStrike" cap="none">
                  <a:solidFill>
                    <a:schemeClr val="lt1"/>
                  </a:solidFill>
                  <a:latin typeface="Avenir"/>
                  <a:ea typeface="Avenir"/>
                  <a:cs typeface="Avenir"/>
                  <a:sym typeface="Avenir"/>
                  <a:hlinkClick r:id="rId3">
                    <a:extLst>
                      <a:ext uri="{A12FA001-AC4F-418D-AE19-62706E023703}">
                        <ahyp:hlinkClr xmlns:ahyp="http://schemas.microsoft.com/office/drawing/2018/hyperlinkcolor" val="tx"/>
                      </a:ext>
                    </a:extLst>
                  </a:hlinkClick>
                </a:rPr>
                <a:t>Tribunal administratif de Rennes, 1ère chambre, 6 février 2025, n° 2402792</a:t>
              </a:r>
              <a:r>
                <a:rPr lang="fr-FR" sz="1400" b="0" i="0" u="none" strike="noStrike" cap="none">
                  <a:solidFill>
                    <a:schemeClr val="lt1"/>
                  </a:solidFill>
                  <a:latin typeface="Avenir"/>
                  <a:ea typeface="Avenir"/>
                  <a:cs typeface="Avenir"/>
                  <a:sym typeface="Avenir"/>
                </a:rPr>
                <a:t> )</a:t>
              </a:r>
              <a:endParaRPr sz="1400" b="0" i="0" u="none" strike="noStrike" cap="none">
                <a:solidFill>
                  <a:schemeClr val="lt1"/>
                </a:solidFill>
                <a:latin typeface="Avenir"/>
                <a:ea typeface="Avenir"/>
                <a:cs typeface="Avenir"/>
                <a:sym typeface="Avenir"/>
              </a:endParaRPr>
            </a:p>
          </p:txBody>
        </p:sp>
        <p:sp>
          <p:nvSpPr>
            <p:cNvPr id="193" name="Google Shape;193;p8"/>
            <p:cNvSpPr/>
            <p:nvPr/>
          </p:nvSpPr>
          <p:spPr>
            <a:xfrm>
              <a:off x="696241" y="1186813"/>
              <a:ext cx="8313334" cy="1004226"/>
            </a:xfrm>
            <a:prstGeom prst="roundRect">
              <a:avLst>
                <a:gd name="adj" fmla="val 10000"/>
              </a:avLst>
            </a:prstGeom>
            <a:solidFill>
              <a:schemeClr val="dk1"/>
            </a:solidFill>
            <a:ln w="19050" cap="flat" cmpd="sng">
              <a:solidFill>
                <a:srgbClr val="D0D0D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8"/>
            <p:cNvSpPr txBox="1"/>
            <p:nvPr/>
          </p:nvSpPr>
          <p:spPr>
            <a:xfrm>
              <a:off x="725654" y="1216226"/>
              <a:ext cx="6905519" cy="9454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venir"/>
                <a:buNone/>
              </a:pPr>
              <a:r>
                <a:rPr lang="fr-FR" sz="1600" b="1" i="0" u="none" strike="noStrike" cap="none">
                  <a:solidFill>
                    <a:schemeClr val="lt1"/>
                  </a:solidFill>
                  <a:latin typeface="Avenir"/>
                  <a:ea typeface="Avenir"/>
                  <a:cs typeface="Avenir"/>
                  <a:sym typeface="Avenir"/>
                </a:rPr>
                <a:t>Le respect des droits de la défense et du caractère contradictoire de la procédure</a:t>
              </a:r>
              <a:r>
                <a:rPr lang="fr-FR" sz="1600" b="0" i="0" u="none" strike="noStrike" cap="none">
                  <a:solidFill>
                    <a:schemeClr val="lt1"/>
                  </a:solidFill>
                  <a:latin typeface="Avenir"/>
                  <a:ea typeface="Avenir"/>
                  <a:cs typeface="Avenir"/>
                  <a:sym typeface="Avenir"/>
                </a:rPr>
                <a:t>. </a:t>
              </a:r>
              <a:r>
                <a:rPr lang="fr-FR" sz="1400" b="0" i="0" u="none" strike="noStrike" cap="none">
                  <a:solidFill>
                    <a:schemeClr val="lt1"/>
                  </a:solidFill>
                  <a:latin typeface="Avenir"/>
                  <a:ea typeface="Avenir"/>
                  <a:cs typeface="Avenir"/>
                  <a:sym typeface="Avenir"/>
                </a:rPr>
                <a:t>(Cass. soc. 27 novembre 2024, n° 23-11.720)</a:t>
              </a:r>
              <a:endParaRPr sz="1400" b="0" i="0" u="none" strike="noStrike" cap="none">
                <a:solidFill>
                  <a:schemeClr val="lt1"/>
                </a:solidFill>
                <a:latin typeface="Avenir"/>
                <a:ea typeface="Avenir"/>
                <a:cs typeface="Avenir"/>
                <a:sym typeface="Avenir"/>
              </a:endParaRPr>
            </a:p>
          </p:txBody>
        </p:sp>
        <p:sp>
          <p:nvSpPr>
            <p:cNvPr id="195" name="Google Shape;195;p8"/>
            <p:cNvSpPr/>
            <p:nvPr/>
          </p:nvSpPr>
          <p:spPr>
            <a:xfrm>
              <a:off x="1382091" y="2373626"/>
              <a:ext cx="8313334" cy="1004226"/>
            </a:xfrm>
            <a:prstGeom prst="roundRect">
              <a:avLst>
                <a:gd name="adj" fmla="val 10000"/>
              </a:avLst>
            </a:prstGeom>
            <a:solidFill>
              <a:schemeClr val="dk1"/>
            </a:solidFill>
            <a:ln w="19050" cap="flat" cmpd="sng">
              <a:solidFill>
                <a:srgbClr val="D0D0D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8"/>
            <p:cNvSpPr txBox="1"/>
            <p:nvPr/>
          </p:nvSpPr>
          <p:spPr>
            <a:xfrm>
              <a:off x="1411504" y="2403039"/>
              <a:ext cx="6915910" cy="9454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venir"/>
                <a:buNone/>
              </a:pPr>
              <a:r>
                <a:rPr lang="fr-FR" sz="1600" b="1" i="0" u="none" strike="noStrike" cap="none">
                  <a:solidFill>
                    <a:schemeClr val="lt1"/>
                  </a:solidFill>
                  <a:latin typeface="Avenir"/>
                  <a:ea typeface="Avenir"/>
                  <a:cs typeface="Avenir"/>
                  <a:sym typeface="Avenir"/>
                </a:rPr>
                <a:t>La rigueur de l'enquête </a:t>
              </a:r>
              <a:r>
                <a:rPr lang="fr-FR" sz="1400" b="0" i="0" u="none" strike="noStrike" cap="none">
                  <a:solidFill>
                    <a:schemeClr val="lt1"/>
                  </a:solidFill>
                  <a:latin typeface="Avenir"/>
                  <a:ea typeface="Avenir"/>
                  <a:cs typeface="Avenir"/>
                  <a:sym typeface="Avenir"/>
                </a:rPr>
                <a:t>Si éléments pas suffisamment étayés ou corroborés, le doute profite au salarié (L1235-1 CT) l'enquête peut être écartée (</a:t>
              </a:r>
              <a:r>
                <a:rPr lang="fr-FR" sz="1400" b="0" i="0" u="sng" strike="noStrike" cap="none">
                  <a:solidFill>
                    <a:schemeClr val="lt1"/>
                  </a:solidFill>
                  <a:latin typeface="Avenir"/>
                  <a:ea typeface="Avenir"/>
                  <a:cs typeface="Avenir"/>
                  <a:sym typeface="Avenir"/>
                  <a:hlinkClick r:id="rId4">
                    <a:extLst>
                      <a:ext uri="{A12FA001-AC4F-418D-AE19-62706E023703}">
                        <ahyp:hlinkClr xmlns:ahyp="http://schemas.microsoft.com/office/drawing/2018/hyperlinkcolor" val="tx"/>
                      </a:ext>
                    </a:extLst>
                  </a:hlinkClick>
                </a:rPr>
                <a:t>Cour de cassation, Chambre sociale, 18 juin 2025, 23-19.022, Publié au bulletin</a:t>
              </a:r>
              <a:r>
                <a:rPr lang="fr-FR" sz="1400" b="0" i="0" u="none" strike="noStrike" cap="none">
                  <a:solidFill>
                    <a:schemeClr val="lt1"/>
                  </a:solidFill>
                  <a:latin typeface="Avenir"/>
                  <a:ea typeface="Avenir"/>
                  <a:cs typeface="Avenir"/>
                  <a:sym typeface="Avenir"/>
                </a:rPr>
                <a:t>, </a:t>
              </a:r>
              <a:endParaRPr sz="1400" b="0" i="0" u="none" strike="noStrike" cap="none">
                <a:solidFill>
                  <a:schemeClr val="lt1"/>
                </a:solidFill>
                <a:latin typeface="Avenir"/>
                <a:ea typeface="Avenir"/>
                <a:cs typeface="Avenir"/>
                <a:sym typeface="Avenir"/>
              </a:endParaRPr>
            </a:p>
          </p:txBody>
        </p:sp>
        <p:sp>
          <p:nvSpPr>
            <p:cNvPr id="197" name="Google Shape;197;p8"/>
            <p:cNvSpPr/>
            <p:nvPr/>
          </p:nvSpPr>
          <p:spPr>
            <a:xfrm>
              <a:off x="2078333" y="3560440"/>
              <a:ext cx="8313334" cy="1004226"/>
            </a:xfrm>
            <a:prstGeom prst="roundRect">
              <a:avLst>
                <a:gd name="adj" fmla="val 10000"/>
              </a:avLst>
            </a:prstGeom>
            <a:solidFill>
              <a:schemeClr val="dk1"/>
            </a:solidFill>
            <a:ln w="19050" cap="flat" cmpd="sng">
              <a:solidFill>
                <a:srgbClr val="D0D0D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8"/>
            <p:cNvSpPr txBox="1"/>
            <p:nvPr/>
          </p:nvSpPr>
          <p:spPr>
            <a:xfrm>
              <a:off x="2107746" y="3589853"/>
              <a:ext cx="6905519" cy="9454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venir"/>
                <a:buNone/>
              </a:pPr>
              <a:r>
                <a:rPr lang="fr-FR" sz="1600" b="1" i="0" u="none" strike="noStrike" cap="none">
                  <a:solidFill>
                    <a:schemeClr val="lt1"/>
                  </a:solidFill>
                  <a:latin typeface="Avenir"/>
                  <a:ea typeface="Avenir"/>
                  <a:cs typeface="Avenir"/>
                  <a:sym typeface="Avenir"/>
                </a:rPr>
                <a:t>Enquête menée de manière diligente et suffisante </a:t>
              </a:r>
              <a:r>
                <a:rPr lang="fr-FR" sz="1400" b="0" i="0" u="sng" strike="noStrike" cap="none">
                  <a:solidFill>
                    <a:schemeClr val="lt1"/>
                  </a:solidFill>
                  <a:latin typeface="Avenir"/>
                  <a:ea typeface="Avenir"/>
                  <a:cs typeface="Avenir"/>
                  <a:sym typeface="Avenir"/>
                  <a:hlinkClick r:id="rId5">
                    <a:extLst>
                      <a:ext uri="{A12FA001-AC4F-418D-AE19-62706E023703}">
                        <ahyp:hlinkClr xmlns:ahyp="http://schemas.microsoft.com/office/drawing/2018/hyperlinkcolor" val="tx"/>
                      </a:ext>
                    </a:extLst>
                  </a:hlinkClick>
                </a:rPr>
                <a:t>Cour d'appel de Versailles, Chambre sociale 4 2, 5 juin 2025, n° 24/01358</a:t>
              </a:r>
              <a:r>
                <a:rPr lang="fr-FR" sz="1400" b="0" i="0" u="none" strike="noStrike" cap="none">
                  <a:solidFill>
                    <a:schemeClr val="lt1"/>
                  </a:solidFill>
                  <a:latin typeface="Avenir"/>
                  <a:ea typeface="Avenir"/>
                  <a:cs typeface="Avenir"/>
                  <a:sym typeface="Avenir"/>
                </a:rPr>
                <a:t>. </a:t>
              </a:r>
              <a:endParaRPr sz="1400" b="0" i="0" u="none" strike="noStrike" cap="none">
                <a:solidFill>
                  <a:schemeClr val="lt1"/>
                </a:solidFill>
                <a:latin typeface="Avenir"/>
                <a:ea typeface="Avenir"/>
                <a:cs typeface="Avenir"/>
                <a:sym typeface="Avenir"/>
              </a:endParaRPr>
            </a:p>
          </p:txBody>
        </p:sp>
        <p:sp>
          <p:nvSpPr>
            <p:cNvPr id="199" name="Google Shape;199;p8"/>
            <p:cNvSpPr/>
            <p:nvPr/>
          </p:nvSpPr>
          <p:spPr>
            <a:xfrm>
              <a:off x="7660587" y="769146"/>
              <a:ext cx="652747" cy="652747"/>
            </a:xfrm>
            <a:prstGeom prst="downArrow">
              <a:avLst>
                <a:gd name="adj1" fmla="val 55000"/>
                <a:gd name="adj2" fmla="val 45000"/>
              </a:avLst>
            </a:prstGeom>
            <a:solidFill>
              <a:srgbClr val="D8D8D8">
                <a:alpha val="89411"/>
              </a:srgbClr>
            </a:solidFill>
            <a:ln w="19050" cap="flat" cmpd="sng">
              <a:solidFill>
                <a:srgbClr val="D8D8D8">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8"/>
            <p:cNvSpPr txBox="1"/>
            <p:nvPr/>
          </p:nvSpPr>
          <p:spPr>
            <a:xfrm>
              <a:off x="7807455" y="769146"/>
              <a:ext cx="359011" cy="49119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01" name="Google Shape;201;p8"/>
            <p:cNvSpPr/>
            <p:nvPr/>
          </p:nvSpPr>
          <p:spPr>
            <a:xfrm>
              <a:off x="8356828" y="1955959"/>
              <a:ext cx="652747" cy="652747"/>
            </a:xfrm>
            <a:prstGeom prst="downArrow">
              <a:avLst>
                <a:gd name="adj1" fmla="val 55000"/>
                <a:gd name="adj2" fmla="val 45000"/>
              </a:avLst>
            </a:prstGeom>
            <a:solidFill>
              <a:srgbClr val="D8D8D8">
                <a:alpha val="89411"/>
              </a:srgbClr>
            </a:solidFill>
            <a:ln w="19050" cap="flat" cmpd="sng">
              <a:solidFill>
                <a:schemeClr val="dk1">
                  <a:alpha val="89411"/>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8"/>
            <p:cNvSpPr txBox="1"/>
            <p:nvPr/>
          </p:nvSpPr>
          <p:spPr>
            <a:xfrm>
              <a:off x="8503696" y="1955959"/>
              <a:ext cx="359011" cy="49119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03" name="Google Shape;203;p8"/>
            <p:cNvSpPr/>
            <p:nvPr/>
          </p:nvSpPr>
          <p:spPr>
            <a:xfrm>
              <a:off x="9042678" y="3142773"/>
              <a:ext cx="652747" cy="652747"/>
            </a:xfrm>
            <a:prstGeom prst="downArrow">
              <a:avLst>
                <a:gd name="adj1" fmla="val 55000"/>
                <a:gd name="adj2" fmla="val 45000"/>
              </a:avLst>
            </a:prstGeom>
            <a:solidFill>
              <a:srgbClr val="D8D8D8">
                <a:alpha val="89411"/>
              </a:srgbClr>
            </a:solidFill>
            <a:ln w="19050" cap="flat" cmpd="sng">
              <a:solidFill>
                <a:schemeClr val="dk1">
                  <a:alpha val="89411"/>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8"/>
            <p:cNvSpPr txBox="1"/>
            <p:nvPr/>
          </p:nvSpPr>
          <p:spPr>
            <a:xfrm>
              <a:off x="9189546" y="3142773"/>
              <a:ext cx="359011" cy="49119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8"/>
        <p:cNvGrpSpPr/>
        <p:nvPr/>
      </p:nvGrpSpPr>
      <p:grpSpPr>
        <a:xfrm>
          <a:off x="0" y="0"/>
          <a:ext cx="0" cy="0"/>
          <a:chOff x="0" y="0"/>
          <a:chExt cx="0" cy="0"/>
        </a:xfrm>
      </p:grpSpPr>
      <p:sp>
        <p:nvSpPr>
          <p:cNvPr id="209" name="Google Shape;209;p9"/>
          <p:cNvSpPr txBox="1">
            <a:spLocks noGrp="1"/>
          </p:cNvSpPr>
          <p:nvPr>
            <p:ph type="ctrTitle"/>
          </p:nvPr>
        </p:nvSpPr>
        <p:spPr>
          <a:xfrm>
            <a:off x="797442" y="755498"/>
            <a:ext cx="9870558" cy="131660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7638"/>
              <a:buFont typeface="Play"/>
              <a:buNone/>
            </a:pPr>
            <a:r>
              <a:rPr lang="fr-FR" sz="3200" b="1" i="1" dirty="0">
                <a:solidFill>
                  <a:schemeClr val="lt1"/>
                </a:solidFill>
                <a:latin typeface="Avenir"/>
                <a:ea typeface="Avenir"/>
                <a:cs typeface="Avenir"/>
                <a:sym typeface="Avenir"/>
              </a:rPr>
              <a:t>I. L’enquêteur social , quelles qualités ?</a:t>
            </a:r>
            <a:r>
              <a:rPr lang="fr-FR" sz="2800" b="1" i="1" dirty="0">
                <a:solidFill>
                  <a:schemeClr val="lt1"/>
                </a:solidFill>
                <a:latin typeface="Avenir"/>
                <a:ea typeface="Avenir"/>
                <a:cs typeface="Avenir"/>
                <a:sym typeface="Avenir"/>
              </a:rPr>
              <a:t> QUELLE DÉONTOLOGIE ?</a:t>
            </a:r>
            <a:br>
              <a:rPr lang="fr-FR" sz="3100" b="1" dirty="0">
                <a:solidFill>
                  <a:schemeClr val="lt1"/>
                </a:solidFill>
              </a:rPr>
            </a:br>
            <a:br>
              <a:rPr lang="fr-FR" sz="3100" b="1" dirty="0">
                <a:solidFill>
                  <a:schemeClr val="lt1"/>
                </a:solidFill>
              </a:rPr>
            </a:br>
            <a:r>
              <a:rPr lang="fr-FR" sz="2000" b="1" dirty="0">
                <a:solidFill>
                  <a:schemeClr val="lt1"/>
                </a:solidFill>
                <a:latin typeface="Avenir Next Demi Bold" panose="020B0503020202020204" pitchFamily="34" charset="0"/>
                <a:ea typeface="Avenir"/>
                <a:cs typeface="Avenir"/>
                <a:sym typeface="Avenir"/>
              </a:rPr>
              <a:t>Qualités dégagées de certaines recommandations en la matière :</a:t>
            </a:r>
            <a:br>
              <a:rPr lang="fr-FR" sz="2000" b="1" dirty="0">
                <a:solidFill>
                  <a:schemeClr val="lt1"/>
                </a:solidFill>
                <a:latin typeface="Avenir"/>
                <a:ea typeface="Avenir"/>
                <a:cs typeface="Avenir"/>
                <a:sym typeface="Avenir"/>
              </a:rPr>
            </a:br>
            <a:endParaRPr sz="1600" b="1" dirty="0">
              <a:solidFill>
                <a:schemeClr val="lt1"/>
              </a:solidFill>
              <a:latin typeface="Avenir"/>
              <a:ea typeface="Avenir"/>
              <a:cs typeface="Avenir"/>
              <a:sym typeface="Avenir"/>
            </a:endParaRPr>
          </a:p>
        </p:txBody>
      </p:sp>
      <p:grpSp>
        <p:nvGrpSpPr>
          <p:cNvPr id="210" name="Google Shape;210;p9"/>
          <p:cNvGrpSpPr/>
          <p:nvPr/>
        </p:nvGrpSpPr>
        <p:grpSpPr>
          <a:xfrm>
            <a:off x="611920" y="2469206"/>
            <a:ext cx="10581260" cy="3023217"/>
            <a:chOff x="1291" y="397099"/>
            <a:chExt cx="10581260" cy="3023217"/>
          </a:xfrm>
        </p:grpSpPr>
        <p:sp>
          <p:nvSpPr>
            <p:cNvPr id="211" name="Google Shape;211;p9"/>
            <p:cNvSpPr/>
            <p:nvPr/>
          </p:nvSpPr>
          <p:spPr>
            <a:xfrm>
              <a:off x="1291" y="397099"/>
              <a:ext cx="5038695" cy="3023217"/>
            </a:xfrm>
            <a:prstGeom prst="rect">
              <a:avLst/>
            </a:prstGeom>
            <a:solidFill>
              <a:schemeClr val="dk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9"/>
            <p:cNvSpPr txBox="1"/>
            <p:nvPr/>
          </p:nvSpPr>
          <p:spPr>
            <a:xfrm>
              <a:off x="1291" y="397099"/>
              <a:ext cx="5038695" cy="302321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venir"/>
                <a:buNone/>
              </a:pPr>
              <a:r>
                <a:rPr lang="fr-FR" sz="1800" b="1" i="0" u="none" strike="noStrike" cap="none" dirty="0">
                  <a:solidFill>
                    <a:schemeClr val="lt1"/>
                  </a:solidFill>
                  <a:latin typeface="Avenir"/>
                  <a:ea typeface="Avenir"/>
                  <a:cs typeface="Avenir"/>
                  <a:sym typeface="Avenir"/>
                </a:rPr>
                <a:t>Recommandations ANI du 26 mars 2010 sur le harcèlement et la violence au travail (art. 4.2.) :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1800"/>
                <a:buFont typeface="Arial"/>
                <a:buNone/>
              </a:pPr>
              <a:endParaRPr sz="1800" b="1" i="0" u="none" strike="noStrike" cap="none" dirty="0">
                <a:solidFill>
                  <a:schemeClr val="lt1"/>
                </a:solidFill>
                <a:latin typeface="Avenir"/>
                <a:ea typeface="Avenir"/>
                <a:cs typeface="Avenir"/>
                <a:sym typeface="Avenir"/>
              </a:endParaRPr>
            </a:p>
            <a:p>
              <a:pPr marL="0" marR="0" lvl="0" indent="0" algn="ctr" rtl="0">
                <a:lnSpc>
                  <a:spcPct val="90000"/>
                </a:lnSpc>
                <a:spcBef>
                  <a:spcPts val="630"/>
                </a:spcBef>
                <a:spcAft>
                  <a:spcPts val="0"/>
                </a:spcAft>
                <a:buClr>
                  <a:schemeClr val="lt1"/>
                </a:buClr>
                <a:buSzPts val="1800"/>
                <a:buFont typeface="Avenir"/>
                <a:buNone/>
              </a:pPr>
              <a:r>
                <a:rPr lang="fr-FR" sz="1800" b="0" i="0" u="none" strike="noStrike" cap="none" dirty="0">
                  <a:solidFill>
                    <a:schemeClr val="lt1"/>
                  </a:solidFill>
                  <a:latin typeface="Avenir"/>
                  <a:ea typeface="Avenir"/>
                  <a:cs typeface="Avenir"/>
                  <a:sym typeface="Avenir"/>
                </a:rPr>
                <a:t> DISCRÉTION,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Avenir"/>
                <a:buNone/>
              </a:pPr>
              <a:r>
                <a:rPr lang="fr-FR" sz="1800" b="0" i="0" u="none" strike="noStrike" cap="none" dirty="0">
                  <a:solidFill>
                    <a:schemeClr val="lt1"/>
                  </a:solidFill>
                  <a:latin typeface="Avenir"/>
                  <a:ea typeface="Avenir"/>
                  <a:cs typeface="Avenir"/>
                  <a:sym typeface="Avenir"/>
                </a:rPr>
                <a:t>IMPARTIALITÉ,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Avenir"/>
                <a:buNone/>
              </a:pPr>
              <a:r>
                <a:rPr lang="fr-FR" sz="1800" b="0" i="0" u="none" strike="noStrike" cap="none" dirty="0">
                  <a:solidFill>
                    <a:schemeClr val="lt1"/>
                  </a:solidFill>
                  <a:latin typeface="Avenir"/>
                  <a:ea typeface="Avenir"/>
                  <a:cs typeface="Avenir"/>
                  <a:sym typeface="Avenir"/>
                </a:rPr>
                <a:t>TRAITEMENT ÉQUITABLE</a:t>
              </a:r>
              <a:endParaRPr sz="1400" b="0" i="0" u="none" strike="noStrike" cap="none" dirty="0">
                <a:solidFill>
                  <a:schemeClr val="lt1"/>
                </a:solidFill>
                <a:latin typeface="Arial"/>
                <a:ea typeface="Arial"/>
                <a:cs typeface="Arial"/>
                <a:sym typeface="Arial"/>
              </a:endParaRPr>
            </a:p>
          </p:txBody>
        </p:sp>
        <p:sp>
          <p:nvSpPr>
            <p:cNvPr id="213" name="Google Shape;213;p9"/>
            <p:cNvSpPr/>
            <p:nvPr/>
          </p:nvSpPr>
          <p:spPr>
            <a:xfrm>
              <a:off x="5543856" y="397099"/>
              <a:ext cx="5038695" cy="3023217"/>
            </a:xfrm>
            <a:prstGeom prst="rect">
              <a:avLst/>
            </a:prstGeom>
            <a:solidFill>
              <a:schemeClr val="dk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9"/>
            <p:cNvSpPr txBox="1"/>
            <p:nvPr/>
          </p:nvSpPr>
          <p:spPr>
            <a:xfrm>
              <a:off x="5543856" y="397099"/>
              <a:ext cx="5038695" cy="302321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venir"/>
                <a:buNone/>
              </a:pPr>
              <a:r>
                <a:rPr lang="fr-FR" sz="1800" b="1" i="0" u="none" strike="noStrike" cap="none" dirty="0">
                  <a:solidFill>
                    <a:schemeClr val="lt1"/>
                  </a:solidFill>
                  <a:latin typeface="Avenir"/>
                  <a:ea typeface="Avenir"/>
                  <a:cs typeface="Avenir"/>
                  <a:sym typeface="Avenir"/>
                </a:rPr>
                <a:t>Recommandations de la décision cadre de la  Défenseur des Droits du 25 FÉVRIER 2025 :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1800"/>
                <a:buFont typeface="Arial"/>
                <a:buNone/>
              </a:pPr>
              <a:endParaRPr sz="1800" b="1" i="0" u="none" strike="noStrike" cap="none" dirty="0">
                <a:solidFill>
                  <a:schemeClr val="lt1"/>
                </a:solidFill>
                <a:latin typeface="Avenir"/>
                <a:ea typeface="Avenir"/>
                <a:cs typeface="Avenir"/>
                <a:sym typeface="Avenir"/>
              </a:endParaRPr>
            </a:p>
            <a:p>
              <a:pPr marL="0" marR="0" lvl="0" indent="0" algn="ctr" rtl="0">
                <a:lnSpc>
                  <a:spcPct val="90000"/>
                </a:lnSpc>
                <a:spcBef>
                  <a:spcPts val="630"/>
                </a:spcBef>
                <a:spcAft>
                  <a:spcPts val="0"/>
                </a:spcAft>
                <a:buClr>
                  <a:schemeClr val="lt1"/>
                </a:buClr>
                <a:buSzPts val="1800"/>
                <a:buFont typeface="Avenir"/>
                <a:buNone/>
              </a:pPr>
              <a:r>
                <a:rPr lang="fr-FR" sz="1800" b="0" i="0" u="none" strike="noStrike" cap="none" dirty="0">
                  <a:solidFill>
                    <a:schemeClr val="lt1"/>
                  </a:solidFill>
                  <a:latin typeface="Avenir"/>
                  <a:ea typeface="Avenir"/>
                  <a:cs typeface="Avenir"/>
                  <a:sym typeface="Avenir"/>
                </a:rPr>
                <a:t>IMPAR</a:t>
              </a:r>
              <a:r>
                <a:rPr lang="fr-FR" sz="1800" dirty="0">
                  <a:solidFill>
                    <a:schemeClr val="lt1"/>
                  </a:solidFill>
                  <a:latin typeface="Avenir"/>
                  <a:ea typeface="Avenir"/>
                  <a:cs typeface="Avenir"/>
                  <a:sym typeface="Avenir"/>
                </a:rPr>
                <a:t>T</a:t>
              </a:r>
              <a:r>
                <a:rPr lang="fr-FR" sz="1800" b="0" i="0" u="none" strike="noStrike" cap="none" dirty="0">
                  <a:solidFill>
                    <a:schemeClr val="lt1"/>
                  </a:solidFill>
                  <a:latin typeface="Avenir"/>
                  <a:ea typeface="Avenir"/>
                  <a:cs typeface="Avenir"/>
                  <a:sym typeface="Avenir"/>
                </a:rPr>
                <a:t>IALITÉ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Avenir"/>
                <a:buNone/>
              </a:pPr>
              <a:r>
                <a:rPr lang="fr-FR" sz="1800" b="0" i="0" u="none" strike="noStrike" cap="none" dirty="0">
                  <a:solidFill>
                    <a:schemeClr val="lt1"/>
                  </a:solidFill>
                  <a:latin typeface="Avenir"/>
                  <a:ea typeface="Avenir"/>
                  <a:cs typeface="Avenir"/>
                  <a:sym typeface="Avenir"/>
                </a:rPr>
                <a:t>OBJECTIVITÉ</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Avenir"/>
                <a:buNone/>
              </a:pPr>
              <a:r>
                <a:rPr lang="fr-FR" sz="1800" b="0" i="0" u="none" strike="noStrike" cap="none" dirty="0">
                  <a:solidFill>
                    <a:schemeClr val="lt1"/>
                  </a:solidFill>
                  <a:latin typeface="Avenir"/>
                  <a:ea typeface="Avenir"/>
                  <a:cs typeface="Avenir"/>
                  <a:sym typeface="Avenir"/>
                </a:rPr>
                <a:t>COMPÉTENCE</a:t>
              </a:r>
              <a:endParaRPr sz="1400" b="0" i="0" u="none" strike="noStrike" cap="none" dirty="0">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1700</TotalTime>
  <Words>3357</Words>
  <Application>Microsoft Macintosh PowerPoint</Application>
  <PresentationFormat>Grand écran</PresentationFormat>
  <Paragraphs>255</Paragraphs>
  <Slides>31</Slides>
  <Notes>31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Noto Sans Symbols</vt:lpstr>
      <vt:lpstr>Play</vt:lpstr>
      <vt:lpstr>Arial</vt:lpstr>
      <vt:lpstr>Avenir Next Demi Bold</vt:lpstr>
      <vt:lpstr>Avenir</vt:lpstr>
      <vt:lpstr>Avenir Next</vt:lpstr>
      <vt:lpstr>Thème Office</vt:lpstr>
      <vt:lpstr>        Table Ronde 2  L’enquêteur en droit social :  Quelle déontologie ?  quelle formation ? quelles qualités ?  __________________________</vt:lpstr>
      <vt:lpstr>Présentation PowerPoint</vt:lpstr>
      <vt:lpstr> COMMISSION « L’enquêteur en droit social »  </vt:lpstr>
      <vt:lpstr> Questions abordées :  </vt:lpstr>
      <vt:lpstr>  INTRODUCTION   </vt:lpstr>
      <vt:lpstr>  I. L’enquêteur en droit social, comment choisir ?   </vt:lpstr>
      <vt:lpstr>Présentation PowerPoint</vt:lpstr>
      <vt:lpstr>II. L’enquêteur en droit social , quelles qualités ? Quelle déontologie ?  Qualités dégagées de la jurisprudence dans le cadre de mesures disciplinaires : </vt:lpstr>
      <vt:lpstr>I. L’enquêteur social , quelles qualités ? QUELLE DÉONTOLOGIE ?  Qualités dégagées de certaines recommandations en la matière : </vt:lpstr>
      <vt:lpstr> </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L’Avocat Enquêteur, une évidence !</vt:lpstr>
      <vt:lpstr>       L’Avocat Enquêteur, une évidence !  Le fondement de cette mission de l’avocat est à la fois déontologique, institutionnelle et stratégique: </vt:lpstr>
      <vt:lpstr> La plus-value de l’Avocat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Mouna BEN THABET</dc:creator>
  <cp:lastModifiedBy>Mouna BEN THABET</cp:lastModifiedBy>
  <cp:revision>5</cp:revision>
  <dcterms:created xsi:type="dcterms:W3CDTF">2025-09-14T21:19:20Z</dcterms:created>
  <dcterms:modified xsi:type="dcterms:W3CDTF">2025-09-17T14:42:59Z</dcterms:modified>
</cp:coreProperties>
</file>