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311" r:id="rId2"/>
    <p:sldId id="349" r:id="rId3"/>
    <p:sldId id="312" r:id="rId4"/>
    <p:sldId id="341" r:id="rId5"/>
    <p:sldId id="342" r:id="rId6"/>
    <p:sldId id="339" r:id="rId7"/>
    <p:sldId id="340" r:id="rId8"/>
    <p:sldId id="314" r:id="rId9"/>
    <p:sldId id="317" r:id="rId10"/>
    <p:sldId id="318" r:id="rId11"/>
    <p:sldId id="319" r:id="rId12"/>
    <p:sldId id="320" r:id="rId13"/>
    <p:sldId id="321" r:id="rId14"/>
    <p:sldId id="348" r:id="rId15"/>
    <p:sldId id="343" r:id="rId16"/>
    <p:sldId id="344" r:id="rId17"/>
    <p:sldId id="345" r:id="rId18"/>
    <p:sldId id="308" r:id="rId19"/>
    <p:sldId id="310" r:id="rId20"/>
    <p:sldId id="346" r:id="rId21"/>
    <p:sldId id="347" r:id="rId22"/>
    <p:sldId id="313" r:id="rId23"/>
    <p:sldId id="315" r:id="rId24"/>
    <p:sldId id="322" r:id="rId25"/>
    <p:sldId id="323" r:id="rId26"/>
    <p:sldId id="324" r:id="rId27"/>
    <p:sldId id="325" r:id="rId28"/>
    <p:sldId id="328" r:id="rId29"/>
    <p:sldId id="330" r:id="rId30"/>
    <p:sldId id="337" r:id="rId31"/>
    <p:sldId id="332" r:id="rId32"/>
    <p:sldId id="334" r:id="rId33"/>
    <p:sldId id="338" r:id="rId34"/>
    <p:sldId id="316" r:id="rId35"/>
    <p:sldId id="335" r:id="rId36"/>
    <p:sldId id="326" r:id="rId37"/>
    <p:sldId id="327" r:id="rId38"/>
    <p:sldId id="33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A7C455-9E72-D954-F7EA-142F86994FEF}" name="Louis Paoli" initials="LP" userId="S::lp@adefficio.fr::a95e8dd9-c9fa-4e02-8eb6-a55785f9b1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FD88AF-5D34-4453-8105-A064D4375258}" v="3" dt="2025-09-15T13:58:42.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8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2D80E-E2CB-4BB6-B196-6935DFC477E3}" type="datetimeFigureOut">
              <a:rPr lang="fr-FR" smtClean="0"/>
              <a:t>17/09/2025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2820A-D462-4EE8-A4E4-B64EF012C692}" type="slidenum">
              <a:rPr lang="fr-FR" smtClean="0"/>
              <a:t>‹N°›</a:t>
            </a:fld>
            <a:endParaRPr lang="fr-FR"/>
          </a:p>
        </p:txBody>
      </p:sp>
    </p:spTree>
    <p:extLst>
      <p:ext uri="{BB962C8B-B14F-4D97-AF65-F5344CB8AC3E}">
        <p14:creationId xmlns:p14="http://schemas.microsoft.com/office/powerpoint/2010/main" val="174468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9/17/2025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9/17/2025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9/17/2025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9/17/2025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DEB3A-3186-C686-2D63-D914EF016E4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63965B7-3BE3-1C8D-5406-188CFBF44DD3}"/>
              </a:ext>
            </a:extLst>
          </p:cNvPr>
          <p:cNvSpPr>
            <a:spLocks noGrp="1"/>
          </p:cNvSpPr>
          <p:nvPr>
            <p:ph type="ctrTitle"/>
          </p:nvPr>
        </p:nvSpPr>
        <p:spPr>
          <a:xfrm>
            <a:off x="1450790" y="1219200"/>
            <a:ext cx="8825658" cy="3329581"/>
          </a:xfrm>
        </p:spPr>
        <p:txBody>
          <a:bodyPr/>
          <a:lstStyle/>
          <a:p>
            <a:pPr lvl="0" algn="ctr">
              <a:spcBef>
                <a:spcPts val="1000"/>
              </a:spcBef>
              <a:buClr>
                <a:srgbClr val="1E5155">
                  <a:lumMod val="40000"/>
                  <a:lumOff val="60000"/>
                </a:srgbClr>
              </a:buClr>
              <a:buSzPct val="80000"/>
            </a:pPr>
            <a:r>
              <a:rPr lang="fr-FR" sz="4000" b="1" u="sng" dirty="0">
                <a:solidFill>
                  <a:schemeClr val="tx1"/>
                </a:solidFill>
              </a:rPr>
              <a:t>Table 3 :</a:t>
            </a:r>
            <a:r>
              <a:rPr lang="fr-FR" sz="4000" b="1" dirty="0">
                <a:solidFill>
                  <a:schemeClr val="tx1"/>
                </a:solidFill>
              </a:rPr>
              <a:t> </a:t>
            </a:r>
            <a:br>
              <a:rPr lang="fr-FR" sz="4000" b="1" dirty="0">
                <a:solidFill>
                  <a:schemeClr val="tx1"/>
                </a:solidFill>
              </a:rPr>
            </a:br>
            <a:r>
              <a:rPr lang="fr-FR" sz="4000" dirty="0">
                <a:solidFill>
                  <a:schemeClr val="tx1"/>
                </a:solidFill>
              </a:rPr>
              <a:t>L’enquête interne en droit social : définition de la mission, exécution de la mission, modalités d’audition, droits de la défense et recevabilité des preuves</a:t>
            </a:r>
            <a:endParaRPr lang="fr-FR" sz="1400" dirty="0">
              <a:solidFill>
                <a:schemeClr val="tx1"/>
              </a:solidFill>
            </a:endParaRPr>
          </a:p>
        </p:txBody>
      </p:sp>
    </p:spTree>
    <p:extLst>
      <p:ext uri="{BB962C8B-B14F-4D97-AF65-F5344CB8AC3E}">
        <p14:creationId xmlns:p14="http://schemas.microsoft.com/office/powerpoint/2010/main" val="107848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5F2E3-F24A-67AC-1CF2-61A36539AA2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88644C9-1D6C-82DA-3DEF-9DFF6AAE2E0D}"/>
              </a:ext>
            </a:extLst>
          </p:cNvPr>
          <p:cNvSpPr>
            <a:spLocks noGrp="1"/>
          </p:cNvSpPr>
          <p:nvPr>
            <p:ph type="title"/>
          </p:nvPr>
        </p:nvSpPr>
        <p:spPr>
          <a:xfrm>
            <a:off x="646112" y="452718"/>
            <a:ext cx="9523124" cy="1228164"/>
          </a:xfrm>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3. Le mandat de l’avocat enquêteur et sa mission</a:t>
            </a:r>
            <a:br>
              <a:rPr lang="fr-FR" dirty="0">
                <a:solidFill>
                  <a:srgbClr val="FFFF00"/>
                </a:solidFill>
              </a:rPr>
            </a:br>
            <a:endParaRPr lang="fr-FR" dirty="0"/>
          </a:p>
        </p:txBody>
      </p:sp>
      <p:sp>
        <p:nvSpPr>
          <p:cNvPr id="3" name="Espace réservé du contenu 2">
            <a:extLst>
              <a:ext uri="{FF2B5EF4-FFF2-40B4-BE49-F238E27FC236}">
                <a16:creationId xmlns:a16="http://schemas.microsoft.com/office/drawing/2014/main" id="{B0A397BC-90E2-551F-4E37-FDB358E56B92}"/>
              </a:ext>
            </a:extLst>
          </p:cNvPr>
          <p:cNvSpPr>
            <a:spLocks noGrp="1"/>
          </p:cNvSpPr>
          <p:nvPr>
            <p:ph idx="1"/>
          </p:nvPr>
        </p:nvSpPr>
        <p:spPr>
          <a:xfrm>
            <a:off x="646112" y="1266814"/>
            <a:ext cx="9740092" cy="4944205"/>
          </a:xfrm>
        </p:spPr>
        <p:txBody>
          <a:bodyPr>
            <a:normAutofit/>
          </a:bodyPr>
          <a:lstStyle/>
          <a:p>
            <a:pPr algn="just">
              <a:buFont typeface="Wingdings" panose="05000000000000000000" pitchFamily="2" charset="2"/>
              <a:buChar char="Ø"/>
            </a:pPr>
            <a:r>
              <a:rPr lang="fr-FR" b="1" u="sng" dirty="0">
                <a:latin typeface="Calibri" panose="020F0502020204030204" pitchFamily="34" charset="0"/>
                <a:ea typeface="Calibri" panose="020F0502020204030204" pitchFamily="34" charset="0"/>
                <a:cs typeface="Calibri" panose="020F0502020204030204" pitchFamily="34" charset="0"/>
              </a:rPr>
              <a:t>L’utilisation du rapport :</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Dans le cadre d’une enquête relevant de l’article 6.2, le client est le seul à décider ce qu’il fera du rapport.</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Dans le cadre de l’expertise de l’article 6.3, le mandat peut préciser que le rapport sera transmis à d’autres qu’au client (sauf la convention d’honoraires qui est couverte par le secret professionnel).</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Malheureusement encore, l’article 3 de l’annexe XV du RIBP prévoit en toutes hypothèses une exclusivité de la remise du rapport au seul client « </a:t>
            </a:r>
            <a:r>
              <a:rPr lang="fr-FR" i="1" dirty="0">
                <a:latin typeface="Calibri" panose="020F0502020204030204" pitchFamily="34" charset="0"/>
                <a:ea typeface="Calibri" panose="020F0502020204030204" pitchFamily="34" charset="0"/>
                <a:cs typeface="Calibri" panose="020F0502020204030204" pitchFamily="34" charset="0"/>
              </a:rPr>
              <a:t>qui demeure libre de sa transmission</a:t>
            </a:r>
            <a:r>
              <a:rPr lang="fr-FR" dirty="0">
                <a:latin typeface="Calibri" panose="020F0502020204030204" pitchFamily="34" charset="0"/>
                <a:ea typeface="Calibri" panose="020F0502020204030204" pitchFamily="34" charset="0"/>
                <a:cs typeface="Calibri" panose="020F0502020204030204" pitchFamily="34" charset="0"/>
              </a:rPr>
              <a:t> », et n’indique pas si le client peut ultérieurement changer d’avis sur la transmission ou non du rapport.</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Le mandat prévu par l’article 6.3 offre une plus grande souplesse (couverture ou non du rapport par le secret, possibilité de contractualiser la confidentialité des déclarations des témoins, engagement d’impartialité, délai pendant lequel l’avocat-expert s’engage à ne pas à être l’avocat défenseur d’une partie impliquée dans l’enquête…).</a:t>
            </a:r>
          </a:p>
        </p:txBody>
      </p:sp>
    </p:spTree>
    <p:extLst>
      <p:ext uri="{BB962C8B-B14F-4D97-AF65-F5344CB8AC3E}">
        <p14:creationId xmlns:p14="http://schemas.microsoft.com/office/powerpoint/2010/main" val="98171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B10BD-B2AF-372B-46CD-6D1489ED7F3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D15281A-41F4-425E-6934-86F28CC15BBA}"/>
              </a:ext>
            </a:extLst>
          </p:cNvPr>
          <p:cNvSpPr>
            <a:spLocks noGrp="1"/>
          </p:cNvSpPr>
          <p:nvPr>
            <p:ph type="title"/>
          </p:nvPr>
        </p:nvSpPr>
        <p:spPr>
          <a:xfrm>
            <a:off x="646112" y="452718"/>
            <a:ext cx="9523124" cy="1228164"/>
          </a:xfrm>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3. Le mandat de l’avocat enquêteur et sa mission</a:t>
            </a:r>
            <a:br>
              <a:rPr lang="fr-FR" dirty="0">
                <a:solidFill>
                  <a:srgbClr val="FFFF00"/>
                </a:solidFill>
              </a:rPr>
            </a:br>
            <a:endParaRPr lang="fr-FR" dirty="0"/>
          </a:p>
        </p:txBody>
      </p:sp>
      <p:sp>
        <p:nvSpPr>
          <p:cNvPr id="3" name="Espace réservé du contenu 2">
            <a:extLst>
              <a:ext uri="{FF2B5EF4-FFF2-40B4-BE49-F238E27FC236}">
                <a16:creationId xmlns:a16="http://schemas.microsoft.com/office/drawing/2014/main" id="{1685C759-14CE-FC42-0ABC-1207D2787445}"/>
              </a:ext>
            </a:extLst>
          </p:cNvPr>
          <p:cNvSpPr>
            <a:spLocks noGrp="1"/>
          </p:cNvSpPr>
          <p:nvPr>
            <p:ph idx="1"/>
          </p:nvPr>
        </p:nvSpPr>
        <p:spPr>
          <a:xfrm>
            <a:off x="646112" y="1266814"/>
            <a:ext cx="9740092" cy="4944205"/>
          </a:xfrm>
        </p:spPr>
        <p:txBody>
          <a:bodyPr>
            <a:normAutofit/>
          </a:bodyPr>
          <a:lstStyle/>
          <a:p>
            <a:pPr algn="just">
              <a:buFont typeface="Wingdings" panose="05000000000000000000" pitchFamily="2" charset="2"/>
              <a:buChar char="Ø"/>
            </a:pPr>
            <a:r>
              <a:rPr lang="fr-FR" b="1" u="sng" dirty="0">
                <a:latin typeface="Calibri" panose="020F0502020204030204" pitchFamily="34" charset="0"/>
                <a:ea typeface="Calibri" panose="020F0502020204030204" pitchFamily="34" charset="0"/>
                <a:cs typeface="Calibri" panose="020F0502020204030204" pitchFamily="34" charset="0"/>
              </a:rPr>
              <a:t>Le mandant :</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L'avocat doit préciser son mandant.</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Le mandant est le client qui, en principe et accessoirement, rémunère l’avocat (Cass. civ. 2e 26 juin 2008, n° 06- 21.711 et n° 06-11.227 ; Cass. civ. 2e 10 novembre 2010 n° 09-15.642).</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Le mandat ou la lettre de mission doit donc être signé avec la personne qui peut engager le mandant, c'est-à-dire le plus souvent le représentant habilité de la personne morale, soit son mandataire social, soit le titulaire d'une délégation du mandataire social habilité à cette fin, la lettre de mission pouvant prévoir un référent autre que le signataire.</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Il s’en déduit que le rapport d'enquête est remis au mandant et/ou au référent qu’il a désigné, qui a la charge ensuite de l’exploiter.</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Il est sage de prévoir des fonctions plutôt que des personnes pour le cas où, en cours d’enquête, la personne physique quitte la fonction. </a:t>
            </a:r>
          </a:p>
        </p:txBody>
      </p:sp>
    </p:spTree>
    <p:extLst>
      <p:ext uri="{BB962C8B-B14F-4D97-AF65-F5344CB8AC3E}">
        <p14:creationId xmlns:p14="http://schemas.microsoft.com/office/powerpoint/2010/main" val="357012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12116-DFC2-318B-F301-FF730518234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B49C40-15F6-B0AA-41B1-5627287490BC}"/>
              </a:ext>
            </a:extLst>
          </p:cNvPr>
          <p:cNvSpPr>
            <a:spLocks noGrp="1"/>
          </p:cNvSpPr>
          <p:nvPr>
            <p:ph type="title"/>
          </p:nvPr>
        </p:nvSpPr>
        <p:spPr>
          <a:xfrm>
            <a:off x="646112" y="452718"/>
            <a:ext cx="9523124" cy="1228164"/>
          </a:xfrm>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3. Le mandat de l’avocat enquêteur et sa mission</a:t>
            </a:r>
            <a:br>
              <a:rPr lang="fr-FR" dirty="0">
                <a:solidFill>
                  <a:srgbClr val="FFFF00"/>
                </a:solidFill>
              </a:rPr>
            </a:br>
            <a:endParaRPr lang="fr-FR" dirty="0"/>
          </a:p>
        </p:txBody>
      </p:sp>
      <p:sp>
        <p:nvSpPr>
          <p:cNvPr id="3" name="Espace réservé du contenu 2">
            <a:extLst>
              <a:ext uri="{FF2B5EF4-FFF2-40B4-BE49-F238E27FC236}">
                <a16:creationId xmlns:a16="http://schemas.microsoft.com/office/drawing/2014/main" id="{1329E426-65D4-814F-746A-D45BFA418872}"/>
              </a:ext>
            </a:extLst>
          </p:cNvPr>
          <p:cNvSpPr>
            <a:spLocks noGrp="1"/>
          </p:cNvSpPr>
          <p:nvPr>
            <p:ph idx="1"/>
          </p:nvPr>
        </p:nvSpPr>
        <p:spPr>
          <a:xfrm>
            <a:off x="646112" y="1266814"/>
            <a:ext cx="9740092" cy="4944205"/>
          </a:xfrm>
        </p:spPr>
        <p:txBody>
          <a:bodyPr>
            <a:normAutofit/>
          </a:bodyPr>
          <a:lstStyle/>
          <a:p>
            <a:pPr algn="just">
              <a:buFont typeface="Wingdings" panose="05000000000000000000" pitchFamily="2" charset="2"/>
              <a:buChar char="Ø"/>
            </a:pPr>
            <a:r>
              <a:rPr lang="fr-FR" b="1" u="sng" dirty="0">
                <a:latin typeface="Calibri" panose="020F0502020204030204" pitchFamily="34" charset="0"/>
                <a:ea typeface="Calibri" panose="020F0502020204030204" pitchFamily="34" charset="0"/>
                <a:cs typeface="Calibri" panose="020F0502020204030204" pitchFamily="34" charset="0"/>
              </a:rPr>
              <a:t>Le mandataire/avocat :</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L’avocat a une obligation de loyauté quelle que soit sa mission, ce dont il se déduit une totale transparence.</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L'avocat est le mandataire quelles que soient ses conditions d'exercice.</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L’avocat peut exercer individuellement ou dans le cadre d'une structure collective.</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Il faut indiquer non seulement l'identité de l'avocat mandaté, mais aussi la structure dans laquelle il exerce et préciser qu’en cas de changement de structure, la nouvelle structure sera tenue aux obligations résultant de la mission.</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L'avocat doit mentionner dans la lettre de mission son adresse au sens des articles 15 du RIN et le cas échéant 31 du RIBP ou de tout autre règlement intérieur d’un barreau ou des usages soit : nom, nom de la structure d’exercice, adresse du cabinet, numéro de téléphone, coordonnées électroniques, etc.  </a:t>
            </a:r>
          </a:p>
        </p:txBody>
      </p:sp>
    </p:spTree>
    <p:extLst>
      <p:ext uri="{BB962C8B-B14F-4D97-AF65-F5344CB8AC3E}">
        <p14:creationId xmlns:p14="http://schemas.microsoft.com/office/powerpoint/2010/main" val="136442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AB6D6-965C-C70A-4A49-E2020067C3B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8B2A9A2-065F-84B2-6B97-9B39D809B4C7}"/>
              </a:ext>
            </a:extLst>
          </p:cNvPr>
          <p:cNvSpPr>
            <a:spLocks noGrp="1"/>
          </p:cNvSpPr>
          <p:nvPr>
            <p:ph type="title"/>
          </p:nvPr>
        </p:nvSpPr>
        <p:spPr>
          <a:xfrm>
            <a:off x="646112" y="452718"/>
            <a:ext cx="9523124" cy="1228164"/>
          </a:xfrm>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3. Le mandat de l’avocat enquêteur et sa mission</a:t>
            </a:r>
            <a:br>
              <a:rPr lang="fr-FR" dirty="0">
                <a:solidFill>
                  <a:srgbClr val="FFFF00"/>
                </a:solidFill>
              </a:rPr>
            </a:br>
            <a:endParaRPr lang="fr-FR" dirty="0"/>
          </a:p>
        </p:txBody>
      </p:sp>
      <p:sp>
        <p:nvSpPr>
          <p:cNvPr id="3" name="Espace réservé du contenu 2">
            <a:extLst>
              <a:ext uri="{FF2B5EF4-FFF2-40B4-BE49-F238E27FC236}">
                <a16:creationId xmlns:a16="http://schemas.microsoft.com/office/drawing/2014/main" id="{C9D2B3FA-5F72-DE6A-1B16-72540727C661}"/>
              </a:ext>
            </a:extLst>
          </p:cNvPr>
          <p:cNvSpPr>
            <a:spLocks noGrp="1"/>
          </p:cNvSpPr>
          <p:nvPr>
            <p:ph idx="1"/>
          </p:nvPr>
        </p:nvSpPr>
        <p:spPr>
          <a:xfrm>
            <a:off x="646112" y="1266814"/>
            <a:ext cx="9740092" cy="4944205"/>
          </a:xfrm>
        </p:spPr>
        <p:txBody>
          <a:bodyPr>
            <a:normAutofit/>
          </a:bodyPr>
          <a:lstStyle/>
          <a:p>
            <a:pPr algn="just">
              <a:buFont typeface="Wingdings" panose="05000000000000000000" pitchFamily="2" charset="2"/>
              <a:buChar char="Ø"/>
            </a:pPr>
            <a:endParaRPr lang="fr-FR" b="1" u="sng" dirty="0">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b="1" u="sng" dirty="0">
                <a:latin typeface="Calibri" panose="020F0502020204030204" pitchFamily="34" charset="0"/>
                <a:ea typeface="Calibri" panose="020F0502020204030204" pitchFamily="34" charset="0"/>
                <a:cs typeface="Calibri" panose="020F0502020204030204" pitchFamily="34" charset="0"/>
              </a:rPr>
              <a:t>Question transverse :</a:t>
            </a:r>
          </a:p>
          <a:p>
            <a:pPr marL="0" indent="0" algn="ctr">
              <a:buNone/>
            </a:pPr>
            <a:r>
              <a:rPr lang="fr-FR" dirty="0">
                <a:latin typeface="Calibri" panose="020F0502020204030204" pitchFamily="34" charset="0"/>
                <a:ea typeface="Calibri" panose="020F0502020204030204" pitchFamily="34" charset="0"/>
                <a:cs typeface="Calibri" panose="020F0502020204030204" pitchFamily="34" charset="0"/>
              </a:rPr>
              <a:t>Faut-il légiférer pour encadrer les enquêtes, par exemple en exigeant que celle-ci soit réalisée par un expert indépendant de son client ?</a:t>
            </a:r>
          </a:p>
          <a:p>
            <a:pPr marL="0" indent="0" algn="ctr">
              <a:buNone/>
            </a:pPr>
            <a:r>
              <a:rPr lang="fr-FR" dirty="0">
                <a:latin typeface="Calibri" panose="020F0502020204030204" pitchFamily="34" charset="0"/>
                <a:ea typeface="Calibri" panose="020F0502020204030204" pitchFamily="34" charset="0"/>
                <a:cs typeface="Calibri" panose="020F0502020204030204" pitchFamily="34" charset="0"/>
              </a:rPr>
              <a:t>À cet égard, il n’est pas inintéressant de rappeler la jurisprudence européenne selon laquelle « </a:t>
            </a:r>
            <a:r>
              <a:rPr lang="fr-FR" i="1" dirty="0">
                <a:latin typeface="Calibri" panose="020F0502020204030204" pitchFamily="34" charset="0"/>
                <a:ea typeface="Calibri" panose="020F0502020204030204" pitchFamily="34" charset="0"/>
                <a:cs typeface="Calibri" panose="020F0502020204030204" pitchFamily="34" charset="0"/>
              </a:rPr>
              <a:t>la conception du rôle de l’avocat dans l’ordre juridique de l’Union </a:t>
            </a:r>
            <a:r>
              <a:rPr lang="fr-FR"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rPr>
              <a:t>est celle d’un collaborateur de la justice appelé à fournir, en toute indépendance et dans l’intérêt supérieur de celle-ci, l’assistance légale dont le client a besoin</a:t>
            </a:r>
            <a:r>
              <a:rPr lang="fr-FR" dirty="0">
                <a:latin typeface="Calibri" panose="020F0502020204030204" pitchFamily="34" charset="0"/>
                <a:ea typeface="Calibri" panose="020F0502020204030204" pitchFamily="34" charset="0"/>
                <a:cs typeface="Calibri" panose="020F0502020204030204" pitchFamily="34" charset="0"/>
              </a:rPr>
              <a:t> » (</a:t>
            </a:r>
            <a:r>
              <a:rPr lang="fr-FR" dirty="0" err="1">
                <a:latin typeface="Calibri" panose="020F0502020204030204" pitchFamily="34" charset="0"/>
                <a:ea typeface="Calibri" panose="020F0502020204030204" pitchFamily="34" charset="0"/>
                <a:cs typeface="Calibri" panose="020F0502020204030204" pitchFamily="34" charset="0"/>
              </a:rPr>
              <a:t>aff.</a:t>
            </a:r>
            <a:r>
              <a:rPr lang="fr-FR" dirty="0">
                <a:latin typeface="Calibri" panose="020F0502020204030204" pitchFamily="34" charset="0"/>
                <a:ea typeface="Calibri" panose="020F0502020204030204" pitchFamily="34" charset="0"/>
                <a:cs typeface="Calibri" panose="020F0502020204030204" pitchFamily="34" charset="0"/>
              </a:rPr>
              <a:t> T-289/24, 2 juill. 2025, </a:t>
            </a:r>
            <a:r>
              <a:rPr lang="fr-FR" i="1" dirty="0">
                <a:latin typeface="Calibri" panose="020F0502020204030204" pitchFamily="34" charset="0"/>
                <a:ea typeface="Calibri" panose="020F0502020204030204" pitchFamily="34" charset="0"/>
                <a:cs typeface="Calibri" panose="020F0502020204030204" pitchFamily="34" charset="0"/>
              </a:rPr>
              <a:t>Brasserie Nationale et </a:t>
            </a:r>
            <a:r>
              <a:rPr lang="fr-FR" i="1" dirty="0" err="1">
                <a:latin typeface="Calibri" panose="020F0502020204030204" pitchFamily="34" charset="0"/>
                <a:ea typeface="Calibri" panose="020F0502020204030204" pitchFamily="34" charset="0"/>
                <a:cs typeface="Calibri" panose="020F0502020204030204" pitchFamily="34" charset="0"/>
              </a:rPr>
              <a:t>Munhowen</a:t>
            </a:r>
            <a:r>
              <a:rPr lang="fr-FR" i="1" dirty="0">
                <a:latin typeface="Calibri" panose="020F0502020204030204" pitchFamily="34" charset="0"/>
                <a:ea typeface="Calibri" panose="020F0502020204030204" pitchFamily="34" charset="0"/>
                <a:cs typeface="Calibri" panose="020F0502020204030204" pitchFamily="34" charset="0"/>
              </a:rPr>
              <a:t> c/ Commission</a:t>
            </a:r>
            <a:r>
              <a:rPr lang="fr-FR"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2600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10CAB21-B088-927E-524C-38AB7DBA767E}"/>
              </a:ext>
            </a:extLst>
          </p:cNvPr>
          <p:cNvSpPr>
            <a:spLocks noGrp="1"/>
          </p:cNvSpPr>
          <p:nvPr>
            <p:ph idx="1"/>
          </p:nvPr>
        </p:nvSpPr>
        <p:spPr>
          <a:xfrm>
            <a:off x="850606" y="988829"/>
            <a:ext cx="10845208" cy="5688418"/>
          </a:xfrm>
        </p:spPr>
        <p:txBody>
          <a:bodyPr>
            <a:normAutofit lnSpcReduction="10000"/>
          </a:bodyPr>
          <a:lstStyle/>
          <a:p>
            <a:pPr marL="0" indent="0">
              <a:buNone/>
            </a:pPr>
            <a:r>
              <a:rPr lang="fr-FR" b="1" u="sng" dirty="0">
                <a:latin typeface="Calibri" panose="020F0502020204030204" pitchFamily="34" charset="0"/>
                <a:ea typeface="Calibri" panose="020F0502020204030204" pitchFamily="34" charset="0"/>
                <a:cs typeface="Calibri" panose="020F0502020204030204" pitchFamily="34" charset="0"/>
              </a:rPr>
              <a:t>La convocation </a:t>
            </a:r>
            <a:r>
              <a:rPr lang="fr-FR" sz="18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fr-FR" sz="1800" b="1" dirty="0">
                <a:latin typeface="Calibri" panose="020F0502020204030204" pitchFamily="34" charset="0"/>
                <a:ea typeface="Calibri" panose="020F0502020204030204" pitchFamily="34" charset="0"/>
                <a:cs typeface="Calibri" panose="020F0502020204030204" pitchFamily="34" charset="0"/>
              </a:rPr>
              <a:t>Qui auditionner ?</a:t>
            </a:r>
          </a:p>
          <a:p>
            <a:pPr marL="0" indent="0">
              <a:buNone/>
            </a:pPr>
            <a:r>
              <a:rPr lang="fr-FR" sz="1800" dirty="0">
                <a:latin typeface="Calibri" panose="020F0502020204030204" pitchFamily="34" charset="0"/>
                <a:ea typeface="Calibri" panose="020F0502020204030204" pitchFamily="34" charset="0"/>
                <a:cs typeface="Calibri" panose="020F0502020204030204" pitchFamily="34" charset="0"/>
              </a:rPr>
              <a:t>Déterminer les salariés à entendre avec l’employeur (plaignant, témoins, mis en cause). Demander à l’employeur de prévenir les salariés en amont de la réception de cette convocation.</a:t>
            </a:r>
          </a:p>
          <a:p>
            <a:pPr marL="0" indent="0">
              <a:buNone/>
            </a:pPr>
            <a:r>
              <a:rPr lang="fr-FR" sz="1800" b="1" dirty="0">
                <a:latin typeface="Calibri" panose="020F0502020204030204" pitchFamily="34" charset="0"/>
                <a:ea typeface="Calibri" panose="020F0502020204030204" pitchFamily="34" charset="0"/>
                <a:cs typeface="Calibri" panose="020F0502020204030204" pitchFamily="34" charset="0"/>
              </a:rPr>
              <a:t>Dans quel ordre auditionner ? </a:t>
            </a:r>
            <a:r>
              <a:rPr lang="fr-FR" sz="1800" dirty="0">
                <a:latin typeface="Calibri" panose="020F0502020204030204" pitchFamily="34" charset="0"/>
                <a:ea typeface="Calibri" panose="020F0502020204030204" pitchFamily="34" charset="0"/>
                <a:cs typeface="Calibri" panose="020F0502020204030204" pitchFamily="34" charset="0"/>
              </a:rPr>
              <a:t>Les témoins, le plaignant, le mis en cause ?</a:t>
            </a:r>
          </a:p>
          <a:p>
            <a:pPr marL="0" indent="0">
              <a:buNone/>
            </a:pPr>
            <a:r>
              <a:rPr lang="fr-FR" sz="1800" b="1" dirty="0">
                <a:latin typeface="Calibri" panose="020F0502020204030204" pitchFamily="34" charset="0"/>
                <a:ea typeface="Calibri" panose="020F0502020204030204" pitchFamily="34" charset="0"/>
                <a:cs typeface="Calibri" panose="020F0502020204030204" pitchFamily="34" charset="0"/>
              </a:rPr>
              <a:t>Comment convoquer/inviter ? </a:t>
            </a:r>
            <a:r>
              <a:rPr lang="fr-FR" sz="1800" dirty="0">
                <a:latin typeface="Calibri" panose="020F0502020204030204" pitchFamily="34" charset="0"/>
                <a:ea typeface="Calibri" panose="020F0502020204030204" pitchFamily="34" charset="0"/>
                <a:cs typeface="Calibri" panose="020F0502020204030204" pitchFamily="34" charset="0"/>
              </a:rPr>
              <a:t>Plusieurs possibilités : envoi de la convocation directement par l’avocat enquêteur/ envoi par l’employeur (sur les adresses mail professionnelles/ demander les dates de congés payés pour ne pas convoquer pendant les congés)</a:t>
            </a:r>
          </a:p>
          <a:p>
            <a:pPr marL="0" indent="0">
              <a:buNone/>
            </a:pPr>
            <a:r>
              <a:rPr lang="fr-FR" sz="1800" b="1" dirty="0">
                <a:latin typeface="Calibri" panose="020F0502020204030204" pitchFamily="34" charset="0"/>
                <a:ea typeface="Calibri" panose="020F0502020204030204" pitchFamily="34" charset="0"/>
                <a:cs typeface="Calibri" panose="020F0502020204030204" pitchFamily="34" charset="0"/>
              </a:rPr>
              <a:t>Quelles informations à mentionner dans la convocation ?</a:t>
            </a:r>
          </a:p>
          <a:p>
            <a:pPr marL="0" indent="0">
              <a:buNone/>
            </a:pPr>
            <a:r>
              <a:rPr lang="fr-FR" sz="1800" dirty="0">
                <a:latin typeface="Calibri" panose="020F0502020204030204" pitchFamily="34" charset="0"/>
                <a:ea typeface="Calibri" panose="020F0502020204030204" pitchFamily="34" charset="0"/>
                <a:cs typeface="Calibri" panose="020F0502020204030204" pitchFamily="34" charset="0"/>
              </a:rPr>
              <a:t>Rappel de la mission, caractère non coercitif de l’enquête (droit au silence, droit ne pas répondre aux questions…), droit d’être assisté (à qui proposer ?),caractère confidentiel de l’enquête, rappel des règles du RGPD, secret professionnel inapplicable, possibilité d’anonymat ?</a:t>
            </a:r>
          </a:p>
          <a:p>
            <a:pPr marL="0" indent="0">
              <a:buNone/>
            </a:pPr>
            <a:r>
              <a:rPr lang="fr-FR" sz="1800" b="1" dirty="0">
                <a:latin typeface="Calibri" panose="020F0502020204030204" pitchFamily="34" charset="0"/>
                <a:ea typeface="Calibri" panose="020F0502020204030204" pitchFamily="34" charset="0"/>
                <a:cs typeface="Calibri" panose="020F0502020204030204" pitchFamily="34" charset="0"/>
              </a:rPr>
              <a:t>Quel délai laisser aux auditionnés ? </a:t>
            </a:r>
            <a:r>
              <a:rPr lang="fr-FR" sz="1800" dirty="0">
                <a:latin typeface="Calibri" panose="020F0502020204030204" pitchFamily="34" charset="0"/>
                <a:ea typeface="Calibri" panose="020F0502020204030204" pitchFamily="34" charset="0"/>
                <a:cs typeface="Calibri" panose="020F0502020204030204" pitchFamily="34" charset="0"/>
              </a:rPr>
              <a:t>5/7 jours</a:t>
            </a:r>
          </a:p>
          <a:p>
            <a:pPr marL="0" indent="0">
              <a:buNone/>
            </a:pPr>
            <a:endParaRPr lang="fr-FR"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1800" b="1" dirty="0">
                <a:latin typeface="Calibri" panose="020F0502020204030204" pitchFamily="34" charset="0"/>
                <a:ea typeface="Calibri" panose="020F0502020204030204" pitchFamily="34" charset="0"/>
                <a:cs typeface="Calibri" panose="020F0502020204030204" pitchFamily="34" charset="0"/>
              </a:rPr>
              <a:t>Quid si le salarié ne se présente pas ? </a:t>
            </a:r>
            <a:r>
              <a:rPr lang="fr-FR" sz="1800" dirty="0">
                <a:latin typeface="Calibri" panose="020F0502020204030204" pitchFamily="34" charset="0"/>
                <a:ea typeface="Calibri" panose="020F0502020204030204" pitchFamily="34" charset="0"/>
                <a:cs typeface="Calibri" panose="020F0502020204030204" pitchFamily="34" charset="0"/>
              </a:rPr>
              <a:t>L’employeur peut-il prendre une sanction ? Le code du travail prévoit que chaque salarié est responsable de sa sécurité et celle des autres. Peut-on considérer que le refus de participer à une enquête contrevient à cette obligation ?</a:t>
            </a:r>
          </a:p>
        </p:txBody>
      </p:sp>
      <p:sp>
        <p:nvSpPr>
          <p:cNvPr id="4" name="Titre 1">
            <a:extLst>
              <a:ext uri="{FF2B5EF4-FFF2-40B4-BE49-F238E27FC236}">
                <a16:creationId xmlns:a16="http://schemas.microsoft.com/office/drawing/2014/main" id="{DAAA4842-5173-B423-2243-65999EF277D4}"/>
              </a:ext>
            </a:extLst>
          </p:cNvPr>
          <p:cNvSpPr txBox="1">
            <a:spLocks noGrp="1"/>
          </p:cNvSpPr>
          <p:nvPr>
            <p:ph type="title"/>
          </p:nvPr>
        </p:nvSpPr>
        <p:spPr>
          <a:xfrm>
            <a:off x="652471" y="367379"/>
            <a:ext cx="9848222" cy="62145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4. Les modalités de l’audition et la question de l’anonymat</a:t>
            </a:r>
            <a:endParaRPr lang="fr-FR" dirty="0"/>
          </a:p>
        </p:txBody>
      </p:sp>
    </p:spTree>
    <p:extLst>
      <p:ext uri="{BB962C8B-B14F-4D97-AF65-F5344CB8AC3E}">
        <p14:creationId xmlns:p14="http://schemas.microsoft.com/office/powerpoint/2010/main" val="2375891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1832E48-9191-230B-FCE9-9CD17BDAF4F9}"/>
              </a:ext>
            </a:extLst>
          </p:cNvPr>
          <p:cNvSpPr txBox="1"/>
          <p:nvPr/>
        </p:nvSpPr>
        <p:spPr>
          <a:xfrm>
            <a:off x="699276" y="1137684"/>
            <a:ext cx="10526233" cy="5109091"/>
          </a:xfrm>
          <a:prstGeom prst="rect">
            <a:avLst/>
          </a:prstGeom>
          <a:noFill/>
        </p:spPr>
        <p:txBody>
          <a:bodyPr wrap="square" rtlCol="0">
            <a:spAutoFit/>
          </a:bodyPr>
          <a:lstStyle/>
          <a:p>
            <a:r>
              <a:rPr lang="fr-FR" sz="2000" b="1" u="sng" dirty="0">
                <a:latin typeface="Calibri" panose="020F0502020204030204" pitchFamily="34" charset="0"/>
                <a:ea typeface="Calibri" panose="020F0502020204030204" pitchFamily="34" charset="0"/>
                <a:cs typeface="Calibri" panose="020F0502020204030204" pitchFamily="34" charset="0"/>
              </a:rPr>
              <a:t>L’audition en pratique :</a:t>
            </a:r>
          </a:p>
          <a:p>
            <a:endParaRPr lang="fr-FR" dirty="0">
              <a:latin typeface="Calibri" panose="020F0502020204030204" pitchFamily="34" charset="0"/>
              <a:ea typeface="Calibri" panose="020F0502020204030204" pitchFamily="34" charset="0"/>
              <a:cs typeface="Calibri" panose="020F0502020204030204" pitchFamily="34" charset="0"/>
            </a:endParaRPr>
          </a:p>
          <a:p>
            <a:r>
              <a:rPr lang="fr-FR" b="1" dirty="0">
                <a:latin typeface="Calibri" panose="020F0502020204030204" pitchFamily="34" charset="0"/>
                <a:ea typeface="Calibri" panose="020F0502020204030204" pitchFamily="34" charset="0"/>
                <a:cs typeface="Calibri" panose="020F0502020204030204" pitchFamily="34" charset="0"/>
              </a:rPr>
              <a:t>Où entendre les personnes auditionnées</a:t>
            </a:r>
            <a:r>
              <a:rPr lang="fr-FR" dirty="0">
                <a:latin typeface="Calibri" panose="020F0502020204030204" pitchFamily="34" charset="0"/>
                <a:ea typeface="Calibri" panose="020F0502020204030204" pitchFamily="34" charset="0"/>
                <a:cs typeface="Calibri" panose="020F0502020204030204" pitchFamily="34" charset="0"/>
              </a:rPr>
              <a:t> ? </a:t>
            </a:r>
          </a:p>
          <a:p>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rPr>
              <a:t>La Défenseure des droits recommande aux employeurs de choisir un lieu pour le déroulement des auditions permettant de garantir la confidentialité des échanges et éviter les risques de pression sur les personnes auditionnées, voire les ententes entre ces dernières. Ainsi, les entretiens dans des lieux publics tels que des cafés, bibliothèques, etc... sont à proscrire. Il est recommandé d’éviter les entretiens dans des open-space, dans des lieux de passage, des salles de réunions vitrées, etc… </a:t>
            </a:r>
            <a:r>
              <a:rPr lang="fr-FR" dirty="0">
                <a:latin typeface="Calibri" panose="020F0502020204030204" pitchFamily="34" charset="0"/>
                <a:ea typeface="Calibri" panose="020F0502020204030204" pitchFamily="34" charset="0"/>
                <a:cs typeface="Calibri" panose="020F0502020204030204" pitchFamily="34" charset="0"/>
              </a:rPr>
              <a:t>» (décision-cadre du 5 février 2025)</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 Entreprise ?</a:t>
            </a:r>
          </a:p>
          <a:p>
            <a:pPr algn="just"/>
            <a:r>
              <a:rPr lang="fr-FR" dirty="0">
                <a:latin typeface="Calibri" panose="020F0502020204030204" pitchFamily="34" charset="0"/>
                <a:ea typeface="Calibri" panose="020F0502020204030204" pitchFamily="34" charset="0"/>
                <a:cs typeface="Calibri" panose="020F0502020204030204" pitchFamily="34" charset="0"/>
              </a:rPr>
              <a:t>- Louer une salle dans un espace de coworking à proximité du lieu de travail, équipée d’une imprimante ?</a:t>
            </a:r>
          </a:p>
          <a:p>
            <a:pPr marL="285750" indent="-28575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Cabinet de l’avocat enquêteur s’il est à proximité du lieu de travail / mise à disposition d’une salle chez un confrère à proximité du lieu de travail / cabinet de l’avocat qui assiste la personne ?</a:t>
            </a:r>
          </a:p>
          <a:p>
            <a:pPr marL="285750" indent="-28575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Domicile de la personne auditionnée ? (avec son accord ou non)</a:t>
            </a:r>
          </a:p>
          <a:p>
            <a:pPr marL="285750" indent="-285750" algn="just">
              <a:buFontTx/>
              <a:buChar char="-"/>
            </a:pPr>
            <a:endParaRPr lang="fr-FR"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Tx/>
              <a:buChar char="-"/>
            </a:pPr>
            <a:endParaRPr lang="fr-FR" dirty="0">
              <a:latin typeface="Calibri" panose="020F0502020204030204" pitchFamily="34" charset="0"/>
              <a:ea typeface="Calibri" panose="020F0502020204030204" pitchFamily="34" charset="0"/>
              <a:cs typeface="Calibri" panose="020F0502020204030204" pitchFamily="34" charset="0"/>
            </a:endParaRPr>
          </a:p>
          <a:p>
            <a:endParaRPr lang="fr-FR" dirty="0">
              <a:latin typeface="Calibri" panose="020F0502020204030204" pitchFamily="34" charset="0"/>
              <a:ea typeface="Calibri" panose="020F0502020204030204" pitchFamily="34" charset="0"/>
              <a:cs typeface="Calibri" panose="020F0502020204030204" pitchFamily="34" charset="0"/>
            </a:endParaRPr>
          </a:p>
        </p:txBody>
      </p:sp>
      <p:sp>
        <p:nvSpPr>
          <p:cNvPr id="3" name="Titre 1">
            <a:extLst>
              <a:ext uri="{FF2B5EF4-FFF2-40B4-BE49-F238E27FC236}">
                <a16:creationId xmlns:a16="http://schemas.microsoft.com/office/drawing/2014/main" id="{E3400940-C658-83B4-4527-54C1E64956A8}"/>
              </a:ext>
            </a:extLst>
          </p:cNvPr>
          <p:cNvSpPr txBox="1">
            <a:spLocks/>
          </p:cNvSpPr>
          <p:nvPr/>
        </p:nvSpPr>
        <p:spPr>
          <a:xfrm>
            <a:off x="699276" y="212651"/>
            <a:ext cx="9880120" cy="122816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4. Les modalités de l’audition et la question de l’anonymat</a:t>
            </a:r>
            <a:br>
              <a:rPr lang="fr-FR" dirty="0">
                <a:solidFill>
                  <a:srgbClr val="FFFF00"/>
                </a:solidFill>
              </a:rPr>
            </a:br>
            <a:endParaRPr lang="fr-FR" dirty="0"/>
          </a:p>
        </p:txBody>
      </p:sp>
    </p:spTree>
    <p:extLst>
      <p:ext uri="{BB962C8B-B14F-4D97-AF65-F5344CB8AC3E}">
        <p14:creationId xmlns:p14="http://schemas.microsoft.com/office/powerpoint/2010/main" val="1966361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FFFEA89-B2CE-E5F2-02BB-412A40C58088}"/>
              </a:ext>
            </a:extLst>
          </p:cNvPr>
          <p:cNvSpPr txBox="1"/>
          <p:nvPr/>
        </p:nvSpPr>
        <p:spPr>
          <a:xfrm>
            <a:off x="701748" y="297711"/>
            <a:ext cx="10345479" cy="5909310"/>
          </a:xfrm>
          <a:prstGeom prst="rect">
            <a:avLst/>
          </a:prstGeom>
          <a:noFill/>
        </p:spPr>
        <p:txBody>
          <a:bodyPr wrap="square">
            <a:spAutoFit/>
          </a:bodyPr>
          <a:lstStyle/>
          <a:p>
            <a:endParaRPr lang="fr-FR" b="1" dirty="0">
              <a:latin typeface="Calibri" panose="020F0502020204030204" pitchFamily="34" charset="0"/>
              <a:ea typeface="Calibri" panose="020F0502020204030204" pitchFamily="34" charset="0"/>
              <a:cs typeface="Calibri" panose="020F0502020204030204" pitchFamily="34" charset="0"/>
            </a:endParaRPr>
          </a:p>
          <a:p>
            <a:endParaRPr lang="fr-FR" b="1" dirty="0">
              <a:latin typeface="Calibri" panose="020F0502020204030204" pitchFamily="34" charset="0"/>
              <a:ea typeface="Calibri" panose="020F0502020204030204" pitchFamily="34" charset="0"/>
              <a:cs typeface="Calibri" panose="020F0502020204030204" pitchFamily="34" charset="0"/>
            </a:endParaRPr>
          </a:p>
          <a:p>
            <a:r>
              <a:rPr lang="fr-FR" b="1" dirty="0">
                <a:latin typeface="Calibri" panose="020F0502020204030204" pitchFamily="34" charset="0"/>
                <a:ea typeface="Calibri" panose="020F0502020204030204" pitchFamily="34" charset="0"/>
                <a:cs typeface="Calibri" panose="020F0502020204030204" pitchFamily="34" charset="0"/>
              </a:rPr>
              <a:t>Comment entendre les personnes auditionnées </a:t>
            </a:r>
            <a:r>
              <a:rPr lang="fr-FR" dirty="0">
                <a:latin typeface="Calibri" panose="020F0502020204030204" pitchFamily="34" charset="0"/>
                <a:ea typeface="Calibri" panose="020F0502020204030204" pitchFamily="34" charset="0"/>
                <a:cs typeface="Calibri" panose="020F0502020204030204" pitchFamily="34" charset="0"/>
              </a:rPr>
              <a:t>?</a:t>
            </a:r>
          </a:p>
          <a:p>
            <a:endParaRPr lang="fr-FR" dirty="0">
              <a:latin typeface="Calibri" panose="020F0502020204030204" pitchFamily="34" charset="0"/>
              <a:ea typeface="Calibri" panose="020F0502020204030204" pitchFamily="34" charset="0"/>
              <a:cs typeface="Calibri" panose="020F0502020204030204" pitchFamily="34" charset="0"/>
            </a:endParaRPr>
          </a:p>
          <a:p>
            <a:r>
              <a:rPr lang="fr-FR" dirty="0">
                <a:latin typeface="Calibri" panose="020F0502020204030204" pitchFamily="34" charset="0"/>
                <a:ea typeface="Calibri" panose="020F0502020204030204" pitchFamily="34" charset="0"/>
                <a:cs typeface="Calibri" panose="020F0502020204030204" pitchFamily="34" charset="0"/>
              </a:rPr>
              <a:t>- En présentiel ?</a:t>
            </a:r>
          </a:p>
          <a:p>
            <a:endParaRPr lang="fr-FR"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En visioconférence ? Si c’est impossible (à cause de la distance, ou en cas d’arrêt maladie de la personne incapable de se déplacer)</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En fonction de la personne auditionnée (plaignant, mis en cause et autres)</a:t>
            </a:r>
          </a:p>
          <a:p>
            <a:endParaRPr lang="fr-FR" dirty="0">
              <a:latin typeface="Calibri" panose="020F0502020204030204" pitchFamily="34" charset="0"/>
              <a:ea typeface="Calibri" panose="020F0502020204030204" pitchFamily="34" charset="0"/>
              <a:cs typeface="Calibri" panose="020F0502020204030204" pitchFamily="34" charset="0"/>
            </a:endParaRPr>
          </a:p>
          <a:p>
            <a:r>
              <a:rPr lang="fr-FR" b="1" dirty="0">
                <a:latin typeface="Calibri" panose="020F0502020204030204" pitchFamily="34" charset="0"/>
                <a:ea typeface="Calibri" panose="020F0502020204030204" pitchFamily="34" charset="0"/>
                <a:cs typeface="Calibri" panose="020F0502020204030204" pitchFamily="34" charset="0"/>
              </a:rPr>
              <a:t>A quel moment entendre les personnes </a:t>
            </a:r>
            <a:r>
              <a:rPr lang="fr-FR" dirty="0">
                <a:latin typeface="Calibri" panose="020F0502020204030204" pitchFamily="34" charset="0"/>
                <a:ea typeface="Calibri" panose="020F0502020204030204" pitchFamily="34" charset="0"/>
                <a:cs typeface="Calibri" panose="020F0502020204030204" pitchFamily="34" charset="0"/>
              </a:rPr>
              <a:t>?</a:t>
            </a:r>
          </a:p>
          <a:p>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Durant les heures de travail ?</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Assimilé à du temps de travail effectif ?</a:t>
            </a:r>
          </a:p>
          <a:p>
            <a:pPr algn="just"/>
            <a:endParaRPr lang="fr-FR" b="1" dirty="0">
              <a:latin typeface="Calibri" panose="020F0502020204030204" pitchFamily="34" charset="0"/>
              <a:ea typeface="Calibri" panose="020F0502020204030204" pitchFamily="34" charset="0"/>
              <a:cs typeface="Calibri" panose="020F0502020204030204" pitchFamily="34" charset="0"/>
            </a:endParaRPr>
          </a:p>
          <a:p>
            <a:pPr algn="just"/>
            <a:r>
              <a:rPr lang="fr-FR" b="1" dirty="0">
                <a:latin typeface="Calibri" panose="020F0502020204030204" pitchFamily="34" charset="0"/>
                <a:ea typeface="Calibri" panose="020F0502020204030204" pitchFamily="34" charset="0"/>
                <a:cs typeface="Calibri" panose="020F0502020204030204" pitchFamily="34" charset="0"/>
              </a:rPr>
              <a:t>Faut-il enregistrer l’audition ?</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D’après la Défenseure des Droits, le recours à un enregistrement est possible à condition d’en informer la personne auditionnée. (décision-cadre du 5 février 2025) RGPD ?</a:t>
            </a:r>
          </a:p>
        </p:txBody>
      </p:sp>
      <p:sp>
        <p:nvSpPr>
          <p:cNvPr id="2" name="Titre 1">
            <a:extLst>
              <a:ext uri="{FF2B5EF4-FFF2-40B4-BE49-F238E27FC236}">
                <a16:creationId xmlns:a16="http://schemas.microsoft.com/office/drawing/2014/main" id="{7DB07709-C811-3174-FCA6-1E2658C1F9EA}"/>
              </a:ext>
            </a:extLst>
          </p:cNvPr>
          <p:cNvSpPr txBox="1">
            <a:spLocks/>
          </p:cNvSpPr>
          <p:nvPr/>
        </p:nvSpPr>
        <p:spPr>
          <a:xfrm>
            <a:off x="699276" y="212651"/>
            <a:ext cx="9880120" cy="122816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4. Les modalités de l’audition et la question de l’anonymat</a:t>
            </a:r>
            <a:br>
              <a:rPr lang="fr-FR" dirty="0">
                <a:solidFill>
                  <a:srgbClr val="FFFF00"/>
                </a:solidFill>
              </a:rPr>
            </a:br>
            <a:endParaRPr lang="fr-FR" dirty="0"/>
          </a:p>
        </p:txBody>
      </p:sp>
    </p:spTree>
    <p:extLst>
      <p:ext uri="{BB962C8B-B14F-4D97-AF65-F5344CB8AC3E}">
        <p14:creationId xmlns:p14="http://schemas.microsoft.com/office/powerpoint/2010/main" val="99761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A0E2573-EFAB-8022-21CF-44313CB66824}"/>
              </a:ext>
            </a:extLst>
          </p:cNvPr>
          <p:cNvSpPr txBox="1"/>
          <p:nvPr/>
        </p:nvSpPr>
        <p:spPr>
          <a:xfrm>
            <a:off x="700678" y="510363"/>
            <a:ext cx="10792046" cy="7294305"/>
          </a:xfrm>
          <a:prstGeom prst="rect">
            <a:avLst/>
          </a:prstGeom>
          <a:noFill/>
        </p:spPr>
        <p:txBody>
          <a:bodyPr wrap="square" rtlCol="0">
            <a:spAutoFit/>
          </a:bodyPr>
          <a:lstStyle/>
          <a:p>
            <a:endParaRPr lang="fr-FR" b="1" dirty="0">
              <a:latin typeface="Calibri" panose="020F0502020204030204" pitchFamily="34" charset="0"/>
              <a:ea typeface="Calibri" panose="020F0502020204030204" pitchFamily="34" charset="0"/>
              <a:cs typeface="Calibri" panose="020F0502020204030204" pitchFamily="34" charset="0"/>
            </a:endParaRPr>
          </a:p>
          <a:p>
            <a:r>
              <a:rPr lang="fr-FR" b="1" dirty="0">
                <a:latin typeface="Calibri" panose="020F0502020204030204" pitchFamily="34" charset="0"/>
                <a:ea typeface="Calibri" panose="020F0502020204030204" pitchFamily="34" charset="0"/>
                <a:cs typeface="Calibri" panose="020F0502020204030204" pitchFamily="34" charset="0"/>
              </a:rPr>
              <a:t>Assistance de la personne auditionnée </a:t>
            </a:r>
            <a:r>
              <a:rPr lang="fr-FR" dirty="0">
                <a:latin typeface="Calibri" panose="020F0502020204030204" pitchFamily="34" charset="0"/>
                <a:ea typeface="Calibri" panose="020F0502020204030204" pitchFamily="34" charset="0"/>
                <a:cs typeface="Calibri" panose="020F0502020204030204" pitchFamily="34" charset="0"/>
              </a:rPr>
              <a:t>?</a:t>
            </a:r>
          </a:p>
          <a:p>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rPr>
              <a:t>Si la personne auditionnée souhaite être accompagnée par un représentant du personnel ou un interprète lors de l’audition, la Défenseure des droits considère qu’il n’y a pas lieu de s’y opposer par principe, tant que cet accompagnateur conserve une posture de retrait et ne répond pas à la place de la personne entendue. </a:t>
            </a:r>
          </a:p>
          <a:p>
            <a:pPr algn="just"/>
            <a:endParaRPr lang="fr-FR" i="1" dirty="0">
              <a:latin typeface="Calibri" panose="020F0502020204030204" pitchFamily="34" charset="0"/>
              <a:ea typeface="Calibri" panose="020F0502020204030204" pitchFamily="34" charset="0"/>
              <a:cs typeface="Calibri" panose="020F0502020204030204" pitchFamily="34" charset="0"/>
            </a:endParaRPr>
          </a:p>
          <a:p>
            <a:pPr algn="just"/>
            <a:r>
              <a:rPr lang="fr-FR" i="1" dirty="0">
                <a:latin typeface="Calibri" panose="020F0502020204030204" pitchFamily="34" charset="0"/>
                <a:ea typeface="Calibri" panose="020F0502020204030204" pitchFamily="34" charset="0"/>
                <a:cs typeface="Calibri" panose="020F0502020204030204" pitchFamily="34" charset="0"/>
              </a:rPr>
              <a:t>Si l’enquête est menée par un avocat, la présence d’un confrère ou d’une consœur assistant la personne auditionnée ne peut être refusée. » </a:t>
            </a:r>
            <a:r>
              <a:rPr lang="fr-FR" dirty="0">
                <a:latin typeface="Calibri" panose="020F0502020204030204" pitchFamily="34" charset="0"/>
                <a:ea typeface="Calibri" panose="020F0502020204030204" pitchFamily="34" charset="0"/>
                <a:cs typeface="Calibri" panose="020F0502020204030204" pitchFamily="34" charset="0"/>
              </a:rPr>
              <a:t>(décision cadre du 5 février 2025)</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Si la personne est assistée d’un représentant du personnel, il peut être conseiller de lui faire signer un engagement de confidentialité. S’il refuse de le signer, il ne peut pas assister à l’audition.</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La charte de l’ANAES prévoit que le mis en cause peut être assisté d’un avocat. (art. 4)</a:t>
            </a:r>
          </a:p>
          <a:p>
            <a:pPr algn="just"/>
            <a:endParaRPr lang="fr-FR" b="1"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Quid si l’auditionné vient avec un ami/famille ? Est-ce qu’on accepte sa présence ?</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Cas de l’auditionné en arrêt maladie ?</a:t>
            </a:r>
          </a:p>
          <a:p>
            <a:pPr algn="just"/>
            <a:endParaRPr lang="fr-FR" b="1"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Demander au préalable à la personne un certificat médical du médecin traitant attestant de l’absence de contre-indication à l’audition ? </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algn="just"/>
            <a:endParaRPr lang="fr-FR" b="1" dirty="0">
              <a:latin typeface="Calibri" panose="020F0502020204030204" pitchFamily="34" charset="0"/>
              <a:ea typeface="Calibri" panose="020F0502020204030204" pitchFamily="34" charset="0"/>
              <a:cs typeface="Calibri" panose="020F0502020204030204" pitchFamily="34" charset="0"/>
            </a:endParaRP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algn="just"/>
            <a:endParaRPr lang="fr-FR" i="1" dirty="0">
              <a:latin typeface="Calibri" panose="020F0502020204030204" pitchFamily="34" charset="0"/>
              <a:ea typeface="Calibri" panose="020F0502020204030204" pitchFamily="34" charset="0"/>
              <a:cs typeface="Calibri" panose="020F0502020204030204" pitchFamily="34" charset="0"/>
            </a:endParaRPr>
          </a:p>
        </p:txBody>
      </p:sp>
      <p:sp>
        <p:nvSpPr>
          <p:cNvPr id="3" name="Titre 1">
            <a:extLst>
              <a:ext uri="{FF2B5EF4-FFF2-40B4-BE49-F238E27FC236}">
                <a16:creationId xmlns:a16="http://schemas.microsoft.com/office/drawing/2014/main" id="{ADD6EA71-5FE5-71C7-FCBC-CB0ED8D06982}"/>
              </a:ext>
            </a:extLst>
          </p:cNvPr>
          <p:cNvSpPr txBox="1">
            <a:spLocks/>
          </p:cNvSpPr>
          <p:nvPr/>
        </p:nvSpPr>
        <p:spPr>
          <a:xfrm>
            <a:off x="699276" y="212651"/>
            <a:ext cx="9880120" cy="648586"/>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4. Les modalités de l’audition et la question de l’anonymat</a:t>
            </a:r>
            <a:endParaRPr lang="fr-FR" dirty="0"/>
          </a:p>
        </p:txBody>
      </p:sp>
    </p:spTree>
    <p:extLst>
      <p:ext uri="{BB962C8B-B14F-4D97-AF65-F5344CB8AC3E}">
        <p14:creationId xmlns:p14="http://schemas.microsoft.com/office/powerpoint/2010/main" val="101974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FEF82A2-E258-9895-2F81-91FAF4F89EC1}"/>
              </a:ext>
            </a:extLst>
          </p:cNvPr>
          <p:cNvSpPr txBox="1"/>
          <p:nvPr/>
        </p:nvSpPr>
        <p:spPr>
          <a:xfrm>
            <a:off x="776178" y="850604"/>
            <a:ext cx="10930269" cy="6955750"/>
          </a:xfrm>
          <a:prstGeom prst="rect">
            <a:avLst/>
          </a:prstGeom>
          <a:noFill/>
        </p:spPr>
        <p:txBody>
          <a:bodyPr wrap="square" rtlCol="0">
            <a:spAutoFit/>
          </a:bodyPr>
          <a:lstStyle/>
          <a:p>
            <a:pPr algn="just"/>
            <a:r>
              <a:rPr lang="fr-FR" sz="2000" b="1" u="sng" dirty="0">
                <a:latin typeface="Calibri" panose="020F0502020204030204" pitchFamily="34" charset="0"/>
                <a:ea typeface="Calibri" panose="020F0502020204030204" pitchFamily="34" charset="0"/>
                <a:cs typeface="Calibri" panose="020F0502020204030204" pitchFamily="34" charset="0"/>
              </a:rPr>
              <a:t>Préambule de l’audition : </a:t>
            </a:r>
            <a:r>
              <a:rPr lang="fr-FR" sz="2000" b="1" dirty="0">
                <a:latin typeface="Calibri" panose="020F0502020204030204" pitchFamily="34" charset="0"/>
                <a:ea typeface="Calibri" panose="020F0502020204030204" pitchFamily="34" charset="0"/>
                <a:cs typeface="Calibri" panose="020F0502020204030204" pitchFamily="34" charset="0"/>
              </a:rPr>
              <a:t>rappel des principes dans la convocation et/ou au début de l’entretien</a:t>
            </a:r>
          </a:p>
          <a:p>
            <a:endParaRPr lang="fr-FR" sz="2000"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En vertu des principes essentiels que doit respecter l’avocat enquêteur, il est recommandé de procéder à une information préalable auprès des personnes entendues, avant de débuter l’entretien proprement dit : </a:t>
            </a:r>
          </a:p>
          <a:p>
            <a:endParaRPr lang="fr-FR"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fr-FR" dirty="0">
                <a:latin typeface="Calibri" panose="020F0502020204030204" pitchFamily="34" charset="0"/>
                <a:ea typeface="Calibri" panose="020F0502020204030204" pitchFamily="34" charset="0"/>
                <a:cs typeface="Calibri" panose="020F0502020204030204" pitchFamily="34" charset="0"/>
              </a:rPr>
              <a:t>L’objet de la mission de l’enquêteur</a:t>
            </a:r>
          </a:p>
          <a:p>
            <a:endParaRPr lang="fr-FR"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fr-FR" dirty="0">
                <a:latin typeface="Calibri" panose="020F0502020204030204" pitchFamily="34" charset="0"/>
                <a:ea typeface="Calibri" panose="020F0502020204030204" pitchFamily="34" charset="0"/>
                <a:cs typeface="Calibri" panose="020F0502020204030204" pitchFamily="34" charset="0"/>
              </a:rPr>
              <a:t>Le caractère non coercitif de la mission : liberté de quitter l’entretien à tout moment, droit au silence ? droit de pouvoir refuser de répondre, tout en précisant que l’employeur pourra en tirer les conséquences dans le cadre de son appréciation des faits et des mesures à prendre  </a:t>
            </a:r>
          </a:p>
          <a:p>
            <a:pPr marL="342900" indent="-342900">
              <a:buFont typeface="Wingdings" panose="05000000000000000000" pitchFamily="2" charset="2"/>
              <a:buChar char="Ø"/>
            </a:pPr>
            <a:endParaRPr lang="fr-FR"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fr-FR" dirty="0">
                <a:latin typeface="Calibri" panose="020F0502020204030204" pitchFamily="34" charset="0"/>
                <a:ea typeface="Calibri" panose="020F0502020204030204" pitchFamily="34" charset="0"/>
                <a:cs typeface="Calibri" panose="020F0502020204030204" pitchFamily="34" charset="0"/>
              </a:rPr>
              <a:t>L’enquêteur n’est pas l’avocat de la personne avec laquelle est mené l’entretien et qu’il n’est, de ce fait, pas tenu à son égard au secret professionnel et pourra donc communiquer à son client et aux autorités de poursuite la teneur des propos échangés au cours de l’entretien ;</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fr-FR" dirty="0">
                <a:latin typeface="Calibri" panose="020F0502020204030204" pitchFamily="34" charset="0"/>
                <a:ea typeface="Calibri" panose="020F0502020204030204" pitchFamily="34" charset="0"/>
                <a:cs typeface="Calibri" panose="020F0502020204030204" pitchFamily="34" charset="0"/>
              </a:rPr>
              <a:t>Le secret professionnel auquel il est tenu envers son client ne s’impose pas à ce dernier qui pourra donc utiliser comme bon lui semble les déclarations et informations recueillies pendant l’entretien et plus généralement pendant l’enquête.</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algn="just"/>
            <a:endParaRPr lang="fr-FR" sz="20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endParaRPr lang="fr-FR" sz="2000" dirty="0">
              <a:latin typeface="Calibri" panose="020F0502020204030204" pitchFamily="34" charset="0"/>
              <a:ea typeface="Calibri" panose="020F0502020204030204" pitchFamily="34" charset="0"/>
              <a:cs typeface="Calibri" panose="020F0502020204030204" pitchFamily="34" charset="0"/>
            </a:endParaRPr>
          </a:p>
          <a:p>
            <a:endParaRPr lang="fr-FR" sz="2000" dirty="0">
              <a:latin typeface="Calibri" panose="020F0502020204030204" pitchFamily="34" charset="0"/>
              <a:ea typeface="Calibri" panose="020F0502020204030204" pitchFamily="34" charset="0"/>
              <a:cs typeface="Calibri" panose="020F0502020204030204" pitchFamily="34" charset="0"/>
            </a:endParaRPr>
          </a:p>
          <a:p>
            <a:endParaRPr lang="fr-FR" sz="2000" dirty="0">
              <a:latin typeface="Calibri" panose="020F0502020204030204" pitchFamily="34" charset="0"/>
              <a:ea typeface="Calibri" panose="020F0502020204030204" pitchFamily="34" charset="0"/>
              <a:cs typeface="Calibri" panose="020F0502020204030204" pitchFamily="34" charset="0"/>
            </a:endParaRPr>
          </a:p>
          <a:p>
            <a:endParaRPr lang="fr-FR" dirty="0">
              <a:latin typeface="Calibri" panose="020F0502020204030204" pitchFamily="34" charset="0"/>
              <a:ea typeface="Calibri" panose="020F0502020204030204" pitchFamily="34" charset="0"/>
              <a:cs typeface="Calibri" panose="020F0502020204030204" pitchFamily="34" charset="0"/>
            </a:endParaRPr>
          </a:p>
        </p:txBody>
      </p:sp>
      <p:sp>
        <p:nvSpPr>
          <p:cNvPr id="3" name="Titre 1">
            <a:extLst>
              <a:ext uri="{FF2B5EF4-FFF2-40B4-BE49-F238E27FC236}">
                <a16:creationId xmlns:a16="http://schemas.microsoft.com/office/drawing/2014/main" id="{EB737266-9CC1-8CF0-67FE-05A43F7BD881}"/>
              </a:ext>
            </a:extLst>
          </p:cNvPr>
          <p:cNvSpPr txBox="1">
            <a:spLocks/>
          </p:cNvSpPr>
          <p:nvPr/>
        </p:nvSpPr>
        <p:spPr>
          <a:xfrm>
            <a:off x="699276" y="212651"/>
            <a:ext cx="9880120" cy="122816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4. Les modalités de l’audition et la question de l’anonymat</a:t>
            </a:r>
            <a:br>
              <a:rPr lang="fr-FR" dirty="0">
                <a:solidFill>
                  <a:srgbClr val="FFFF00"/>
                </a:solidFill>
              </a:rPr>
            </a:br>
            <a:endParaRPr lang="fr-FR" dirty="0"/>
          </a:p>
        </p:txBody>
      </p:sp>
    </p:spTree>
    <p:extLst>
      <p:ext uri="{BB962C8B-B14F-4D97-AF65-F5344CB8AC3E}">
        <p14:creationId xmlns:p14="http://schemas.microsoft.com/office/powerpoint/2010/main" val="1880805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14E15FA-9695-3C44-860E-B68BBD417FC4}"/>
              </a:ext>
            </a:extLst>
          </p:cNvPr>
          <p:cNvSpPr txBox="1"/>
          <p:nvPr/>
        </p:nvSpPr>
        <p:spPr>
          <a:xfrm>
            <a:off x="914400" y="1020726"/>
            <a:ext cx="10473070" cy="4524315"/>
          </a:xfrm>
          <a:prstGeom prst="rect">
            <a:avLst/>
          </a:prstGeom>
          <a:noFill/>
        </p:spPr>
        <p:txBody>
          <a:bodyPr wrap="square">
            <a:spAutoFit/>
          </a:bodyPr>
          <a:lstStyle/>
          <a:p>
            <a:pPr marL="342900" indent="-342900" algn="just">
              <a:buFont typeface="Wingdings" panose="05000000000000000000" pitchFamily="2" charset="2"/>
              <a:buChar char="Ø"/>
            </a:pPr>
            <a:r>
              <a:rPr lang="fr-FR" dirty="0">
                <a:latin typeface="Calibri" panose="020F0502020204030204" pitchFamily="34" charset="0"/>
                <a:ea typeface="Calibri" panose="020F0502020204030204" pitchFamily="34" charset="0"/>
                <a:cs typeface="Calibri" panose="020F0502020204030204" pitchFamily="34" charset="0"/>
              </a:rPr>
              <a:t>La confidentialité de l’enquête et de son contenu : informer la personne entendue du caractère confidentiel de l’enquête et qu’il ne doit pas discuter de l’entretien avec ses collègues, ou divulguer le fait qu’un entretien a eu lieu.</a:t>
            </a:r>
          </a:p>
          <a:p>
            <a:pPr marL="342900" indent="-342900" algn="just">
              <a:buFont typeface="Wingdings" panose="05000000000000000000" pitchFamily="2" charset="2"/>
              <a:buChar char="Ø"/>
            </a:pPr>
            <a:endParaRPr lang="fr-FR"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fr-FR" dirty="0">
                <a:latin typeface="Calibri" panose="020F0502020204030204" pitchFamily="34" charset="0"/>
                <a:ea typeface="Calibri" panose="020F0502020204030204" pitchFamily="34" charset="0"/>
                <a:cs typeface="Calibri" panose="020F0502020204030204" pitchFamily="34" charset="0"/>
              </a:rPr>
              <a:t>Le cas échéant, l’assistance de l’avocat (le plaignant, le mis en cause, témoin ?)</a:t>
            </a:r>
          </a:p>
          <a:p>
            <a:pPr marL="342900" indent="-342900" algn="just">
              <a:buFont typeface="Wingdings" panose="05000000000000000000" pitchFamily="2" charset="2"/>
              <a:buChar char="Ø"/>
            </a:pPr>
            <a:endParaRPr lang="fr-FR"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fr-FR" dirty="0">
                <a:latin typeface="Calibri" panose="020F0502020204030204" pitchFamily="34" charset="0"/>
                <a:ea typeface="Calibri" panose="020F0502020204030204" pitchFamily="34" charset="0"/>
                <a:cs typeface="Calibri" panose="020F0502020204030204" pitchFamily="34" charset="0"/>
              </a:rPr>
              <a:t>La possibilité de rester anonyme et/ou que les propos restent confidentiels ?</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fr-FR" dirty="0">
                <a:latin typeface="Calibri" panose="020F0502020204030204" pitchFamily="34" charset="0"/>
                <a:ea typeface="Calibri" panose="020F0502020204030204" pitchFamily="34" charset="0"/>
                <a:cs typeface="Calibri" panose="020F0502020204030204" pitchFamily="34" charset="0"/>
              </a:rPr>
              <a:t>RGPD : La collecte des données personnelles et les modalités d’exercice des droits rappelés dans la notice jointe à la convocation (procéder à une remise en main propre de la notice)</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fr-FR" dirty="0">
                <a:latin typeface="Calibri" panose="020F0502020204030204" pitchFamily="34" charset="0"/>
                <a:ea typeface="Calibri" panose="020F0502020204030204" pitchFamily="34" charset="0"/>
                <a:cs typeface="Calibri" panose="020F0502020204030204" pitchFamily="34" charset="0"/>
              </a:rPr>
              <a:t>La conservation des documents par l’auditionné (ne pas les modifier, les détruire, les supprimer électroniquement)</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fr-FR" dirty="0">
                <a:latin typeface="Calibri" panose="020F0502020204030204" pitchFamily="34" charset="0"/>
                <a:ea typeface="Calibri" panose="020F0502020204030204" pitchFamily="34" charset="0"/>
                <a:cs typeface="Calibri" panose="020F0502020204030204" pitchFamily="34" charset="0"/>
              </a:rPr>
              <a:t>la possibilité, à l’issue de l’entretien de relire, corriger et de signer le compte-rendu établi?</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p:txBody>
      </p:sp>
      <p:sp>
        <p:nvSpPr>
          <p:cNvPr id="2" name="Titre 1">
            <a:extLst>
              <a:ext uri="{FF2B5EF4-FFF2-40B4-BE49-F238E27FC236}">
                <a16:creationId xmlns:a16="http://schemas.microsoft.com/office/drawing/2014/main" id="{6C7E829A-4EC2-D3E5-C14C-04FB779EB3E1}"/>
              </a:ext>
            </a:extLst>
          </p:cNvPr>
          <p:cNvSpPr txBox="1">
            <a:spLocks/>
          </p:cNvSpPr>
          <p:nvPr/>
        </p:nvSpPr>
        <p:spPr>
          <a:xfrm>
            <a:off x="699276" y="212651"/>
            <a:ext cx="9880120" cy="122816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4. Les modalités de l’audition et la question de l’anonymat</a:t>
            </a:r>
            <a:br>
              <a:rPr lang="fr-FR" dirty="0">
                <a:solidFill>
                  <a:srgbClr val="FFFF00"/>
                </a:solidFill>
              </a:rPr>
            </a:br>
            <a:endParaRPr lang="fr-FR" dirty="0"/>
          </a:p>
        </p:txBody>
      </p:sp>
    </p:spTree>
    <p:extLst>
      <p:ext uri="{BB962C8B-B14F-4D97-AF65-F5344CB8AC3E}">
        <p14:creationId xmlns:p14="http://schemas.microsoft.com/office/powerpoint/2010/main" val="336107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07A056D-D89E-C501-48B3-2EDA1EBA5E1F}"/>
              </a:ext>
            </a:extLst>
          </p:cNvPr>
          <p:cNvPicPr>
            <a:picLocks noChangeAspect="1"/>
          </p:cNvPicPr>
          <p:nvPr/>
        </p:nvPicPr>
        <p:blipFill>
          <a:blip r:embed="rId2"/>
          <a:srcRect l="12348" r="7921" b="30706"/>
          <a:stretch>
            <a:fillRect/>
          </a:stretch>
        </p:blipFill>
        <p:spPr>
          <a:xfrm>
            <a:off x="371704" y="63291"/>
            <a:ext cx="2520176" cy="2190306"/>
          </a:xfrm>
          <a:prstGeom prst="rect">
            <a:avLst/>
          </a:prstGeom>
        </p:spPr>
      </p:pic>
      <p:pic>
        <p:nvPicPr>
          <p:cNvPr id="1026" name="Picture 2" descr="Louis PAOLI | Détails du Membre | Français (FR)">
            <a:extLst>
              <a:ext uri="{FF2B5EF4-FFF2-40B4-BE49-F238E27FC236}">
                <a16:creationId xmlns:a16="http://schemas.microsoft.com/office/drawing/2014/main" id="{1A4CD41C-36DF-71A0-2E32-7E8DB4153E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69" r="8300" b="30706"/>
          <a:stretch>
            <a:fillRect/>
          </a:stretch>
        </p:blipFill>
        <p:spPr bwMode="auto">
          <a:xfrm>
            <a:off x="3476790" y="3610978"/>
            <a:ext cx="2520176" cy="2190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ie-France MOUCHENOTTE - Avocat en droit du travail Enquêtrice en risques  psychosociaux membre expert de l'Association Nationale des Avocats  Enquêteurs en Droit Social | LinkedIn">
            <a:extLst>
              <a:ext uri="{FF2B5EF4-FFF2-40B4-BE49-F238E27FC236}">
                <a16:creationId xmlns:a16="http://schemas.microsoft.com/office/drawing/2014/main" id="{347F3450-DF82-D04B-8B0A-9BF20B113B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588" r="11513" b="26665"/>
          <a:stretch>
            <a:fillRect/>
          </a:stretch>
        </p:blipFill>
        <p:spPr bwMode="auto">
          <a:xfrm>
            <a:off x="6581876" y="63291"/>
            <a:ext cx="2386362" cy="21903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ître Magalie MARCHESSEAU LUCAS | Avocate Associée Pau inscrit au Barreau  de PAU">
            <a:extLst>
              <a:ext uri="{FF2B5EF4-FFF2-40B4-BE49-F238E27FC236}">
                <a16:creationId xmlns:a16="http://schemas.microsoft.com/office/drawing/2014/main" id="{3D5D1879-B032-F62D-A98A-37E75C77F02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79" t="1" r="3747" b="39994"/>
          <a:stretch>
            <a:fillRect/>
          </a:stretch>
        </p:blipFill>
        <p:spPr bwMode="auto">
          <a:xfrm>
            <a:off x="495158" y="3761702"/>
            <a:ext cx="2262908" cy="196671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3D329374-16DD-736B-FA0C-7D07E7B6D5F8}"/>
              </a:ext>
            </a:extLst>
          </p:cNvPr>
          <p:cNvSpPr txBox="1"/>
          <p:nvPr/>
        </p:nvSpPr>
        <p:spPr>
          <a:xfrm>
            <a:off x="371704" y="2212152"/>
            <a:ext cx="2520176" cy="1785104"/>
          </a:xfrm>
          <a:prstGeom prst="rect">
            <a:avLst/>
          </a:prstGeom>
          <a:noFill/>
        </p:spPr>
        <p:txBody>
          <a:bodyPr wrap="square" rtlCol="0">
            <a:spAutoFit/>
          </a:bodyPr>
          <a:lstStyle/>
          <a:p>
            <a:r>
              <a:rPr lang="fr-FR" b="1" dirty="0"/>
              <a:t>Véronique TUFFAL NERSON</a:t>
            </a:r>
          </a:p>
          <a:p>
            <a:r>
              <a:rPr lang="fr-FR" sz="1400" dirty="0"/>
              <a:t>Avocat enquêtrice</a:t>
            </a:r>
          </a:p>
          <a:p>
            <a:r>
              <a:rPr lang="fr-FR" sz="1400" dirty="0"/>
              <a:t>Spécialiste droit du travail</a:t>
            </a:r>
          </a:p>
          <a:p>
            <a:r>
              <a:rPr lang="fr-FR" sz="1400" dirty="0"/>
              <a:t>Médiatrice</a:t>
            </a:r>
          </a:p>
          <a:p>
            <a:r>
              <a:rPr lang="fr-FR" sz="1400" dirty="0"/>
              <a:t>AMCNB - AMCO</a:t>
            </a:r>
          </a:p>
          <a:p>
            <a:endParaRPr lang="fr-FR" dirty="0"/>
          </a:p>
        </p:txBody>
      </p:sp>
      <p:sp>
        <p:nvSpPr>
          <p:cNvPr id="7" name="ZoneTexte 6">
            <a:extLst>
              <a:ext uri="{FF2B5EF4-FFF2-40B4-BE49-F238E27FC236}">
                <a16:creationId xmlns:a16="http://schemas.microsoft.com/office/drawing/2014/main" id="{C3ADFE0C-7DCA-DD58-245F-E07497567B77}"/>
              </a:ext>
            </a:extLst>
          </p:cNvPr>
          <p:cNvSpPr txBox="1"/>
          <p:nvPr/>
        </p:nvSpPr>
        <p:spPr>
          <a:xfrm>
            <a:off x="3582476" y="5801284"/>
            <a:ext cx="2520176" cy="1015663"/>
          </a:xfrm>
          <a:prstGeom prst="rect">
            <a:avLst/>
          </a:prstGeom>
          <a:noFill/>
        </p:spPr>
        <p:txBody>
          <a:bodyPr wrap="square" rtlCol="0">
            <a:spAutoFit/>
          </a:bodyPr>
          <a:lstStyle/>
          <a:p>
            <a:r>
              <a:rPr lang="fr-FR" b="1" dirty="0"/>
              <a:t>Louis PAOLI</a:t>
            </a:r>
          </a:p>
          <a:p>
            <a:r>
              <a:rPr lang="fr-FR" sz="1400" dirty="0"/>
              <a:t>Avocat spécialiste en droit du travail</a:t>
            </a:r>
          </a:p>
          <a:p>
            <a:r>
              <a:rPr lang="fr-FR" sz="1400" dirty="0"/>
              <a:t>AARPI AD EFFICIO</a:t>
            </a:r>
          </a:p>
        </p:txBody>
      </p:sp>
      <p:sp>
        <p:nvSpPr>
          <p:cNvPr id="8" name="ZoneTexte 7">
            <a:extLst>
              <a:ext uri="{FF2B5EF4-FFF2-40B4-BE49-F238E27FC236}">
                <a16:creationId xmlns:a16="http://schemas.microsoft.com/office/drawing/2014/main" id="{E3FF1CE5-81A5-4C29-7CBD-7ED534AB4017}"/>
              </a:ext>
            </a:extLst>
          </p:cNvPr>
          <p:cNvSpPr txBox="1"/>
          <p:nvPr/>
        </p:nvSpPr>
        <p:spPr>
          <a:xfrm>
            <a:off x="6581876" y="2253597"/>
            <a:ext cx="2386362" cy="1508105"/>
          </a:xfrm>
          <a:prstGeom prst="rect">
            <a:avLst/>
          </a:prstGeom>
          <a:noFill/>
        </p:spPr>
        <p:txBody>
          <a:bodyPr wrap="square" rtlCol="0">
            <a:spAutoFit/>
          </a:bodyPr>
          <a:lstStyle/>
          <a:p>
            <a:r>
              <a:rPr lang="fr-FR" b="1" dirty="0"/>
              <a:t>Marie France MOUCHENOTTE</a:t>
            </a:r>
          </a:p>
          <a:p>
            <a:r>
              <a:rPr lang="fr-FR" sz="1400" dirty="0"/>
              <a:t>Avocat en droit du travail</a:t>
            </a:r>
          </a:p>
          <a:p>
            <a:r>
              <a:rPr lang="fr-FR" sz="1400" dirty="0"/>
              <a:t>Enquêtrice en RPS</a:t>
            </a:r>
          </a:p>
          <a:p>
            <a:r>
              <a:rPr lang="fr-FR" sz="1400" dirty="0"/>
              <a:t>Cabinet CL&amp;MR</a:t>
            </a:r>
          </a:p>
        </p:txBody>
      </p:sp>
      <p:sp>
        <p:nvSpPr>
          <p:cNvPr id="9" name="ZoneTexte 8">
            <a:extLst>
              <a:ext uri="{FF2B5EF4-FFF2-40B4-BE49-F238E27FC236}">
                <a16:creationId xmlns:a16="http://schemas.microsoft.com/office/drawing/2014/main" id="{F4059BB2-4DE9-9531-C9A6-756EFFA561F8}"/>
              </a:ext>
            </a:extLst>
          </p:cNvPr>
          <p:cNvSpPr txBox="1"/>
          <p:nvPr/>
        </p:nvSpPr>
        <p:spPr>
          <a:xfrm>
            <a:off x="371704" y="5668520"/>
            <a:ext cx="2839053" cy="1508105"/>
          </a:xfrm>
          <a:prstGeom prst="rect">
            <a:avLst/>
          </a:prstGeom>
          <a:noFill/>
        </p:spPr>
        <p:txBody>
          <a:bodyPr wrap="square" rtlCol="0">
            <a:spAutoFit/>
          </a:bodyPr>
          <a:lstStyle/>
          <a:p>
            <a:r>
              <a:rPr lang="fr-FR" sz="1600" b="1" dirty="0"/>
              <a:t>Magalie MARCHESSEAU-LUCAS</a:t>
            </a:r>
          </a:p>
          <a:p>
            <a:r>
              <a:rPr lang="fr-FR" sz="1400" dirty="0"/>
              <a:t>Avocat spécialiste en droit du travail - Avocat enquêteur</a:t>
            </a:r>
          </a:p>
          <a:p>
            <a:r>
              <a:rPr lang="fr-FR" sz="1400" dirty="0"/>
              <a:t>AVA AVOCATS</a:t>
            </a:r>
          </a:p>
          <a:p>
            <a:endParaRPr lang="fr-FR" dirty="0"/>
          </a:p>
        </p:txBody>
      </p:sp>
      <p:pic>
        <p:nvPicPr>
          <p:cNvPr id="1032" name="Picture 8" descr="Human rights and social standards | DEKRA Sustainability Magazine">
            <a:extLst>
              <a:ext uri="{FF2B5EF4-FFF2-40B4-BE49-F238E27FC236}">
                <a16:creationId xmlns:a16="http://schemas.microsoft.com/office/drawing/2014/main" id="{F89EE051-67BE-E00E-E968-154128B41DC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554" r="20734" b="47024"/>
          <a:stretch>
            <a:fillRect/>
          </a:stretch>
        </p:blipFill>
        <p:spPr bwMode="auto">
          <a:xfrm>
            <a:off x="9313985" y="60091"/>
            <a:ext cx="2675531" cy="219030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10E48D2C-10B5-7D02-0D36-9611C7EAF4CB}"/>
              </a:ext>
            </a:extLst>
          </p:cNvPr>
          <p:cNvSpPr txBox="1"/>
          <p:nvPr/>
        </p:nvSpPr>
        <p:spPr>
          <a:xfrm>
            <a:off x="9553148" y="2318316"/>
            <a:ext cx="2435291" cy="1292662"/>
          </a:xfrm>
          <a:prstGeom prst="rect">
            <a:avLst/>
          </a:prstGeom>
          <a:noFill/>
        </p:spPr>
        <p:txBody>
          <a:bodyPr wrap="square" rtlCol="0">
            <a:spAutoFit/>
          </a:bodyPr>
          <a:lstStyle/>
          <a:p>
            <a:r>
              <a:rPr lang="fr-FR" b="1" dirty="0"/>
              <a:t>Serge KOWOUVIH</a:t>
            </a:r>
          </a:p>
          <a:p>
            <a:r>
              <a:rPr lang="fr-FR" sz="1400" dirty="0"/>
              <a:t>Global Human </a:t>
            </a:r>
            <a:r>
              <a:rPr lang="fr-FR" sz="1400" dirty="0" err="1"/>
              <a:t>Rights</a:t>
            </a:r>
            <a:r>
              <a:rPr lang="fr-FR" sz="1400" dirty="0"/>
              <a:t> </a:t>
            </a:r>
            <a:r>
              <a:rPr lang="fr-FR" sz="1400" dirty="0" err="1"/>
              <a:t>Officer</a:t>
            </a:r>
            <a:endParaRPr lang="fr-FR" sz="1400" dirty="0"/>
          </a:p>
          <a:p>
            <a:r>
              <a:rPr lang="fr-FR" sz="1400" dirty="0"/>
              <a:t>DEKRA international</a:t>
            </a:r>
          </a:p>
          <a:p>
            <a:endParaRPr lang="fr-FR" dirty="0"/>
          </a:p>
        </p:txBody>
      </p:sp>
      <p:pic>
        <p:nvPicPr>
          <p:cNvPr id="1034" name="Picture 10" descr="Mme George Pau-Langevin : Assemblée Nationale">
            <a:extLst>
              <a:ext uri="{FF2B5EF4-FFF2-40B4-BE49-F238E27FC236}">
                <a16:creationId xmlns:a16="http://schemas.microsoft.com/office/drawing/2014/main" id="{151FA145-FA5F-2704-431D-E6E589597AC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6757"/>
          <a:stretch>
            <a:fillRect/>
          </a:stretch>
        </p:blipFill>
        <p:spPr bwMode="auto">
          <a:xfrm>
            <a:off x="3609527" y="60091"/>
            <a:ext cx="2254702" cy="2113816"/>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40DDF6A6-8208-E114-D943-592C0DF3A910}"/>
              </a:ext>
            </a:extLst>
          </p:cNvPr>
          <p:cNvSpPr txBox="1"/>
          <p:nvPr/>
        </p:nvSpPr>
        <p:spPr>
          <a:xfrm>
            <a:off x="3582476" y="2256720"/>
            <a:ext cx="2796363" cy="1015663"/>
          </a:xfrm>
          <a:prstGeom prst="rect">
            <a:avLst/>
          </a:prstGeom>
          <a:noFill/>
        </p:spPr>
        <p:txBody>
          <a:bodyPr wrap="square" rtlCol="0">
            <a:spAutoFit/>
          </a:bodyPr>
          <a:lstStyle/>
          <a:p>
            <a:r>
              <a:rPr lang="fr-FR" b="1" dirty="0"/>
              <a:t>George PAU LANGEVIN</a:t>
            </a:r>
          </a:p>
          <a:p>
            <a:r>
              <a:rPr lang="fr-FR" sz="1400" dirty="0"/>
              <a:t>Ancien ministre</a:t>
            </a:r>
          </a:p>
          <a:p>
            <a:r>
              <a:rPr lang="fr-FR" sz="1400" dirty="0"/>
              <a:t>Adjoint du Défenseur des droits</a:t>
            </a:r>
          </a:p>
        </p:txBody>
      </p:sp>
      <p:sp>
        <p:nvSpPr>
          <p:cNvPr id="13" name="ZoneTexte 12">
            <a:extLst>
              <a:ext uri="{FF2B5EF4-FFF2-40B4-BE49-F238E27FC236}">
                <a16:creationId xmlns:a16="http://schemas.microsoft.com/office/drawing/2014/main" id="{38A7B8B9-4E17-A72C-80DD-EF24B70404EE}"/>
              </a:ext>
            </a:extLst>
          </p:cNvPr>
          <p:cNvSpPr txBox="1"/>
          <p:nvPr/>
        </p:nvSpPr>
        <p:spPr>
          <a:xfrm>
            <a:off x="6378839" y="4348716"/>
            <a:ext cx="5689114" cy="2031325"/>
          </a:xfrm>
          <a:prstGeom prst="rect">
            <a:avLst/>
          </a:prstGeom>
          <a:noFill/>
        </p:spPr>
        <p:txBody>
          <a:bodyPr wrap="square" rtlCol="0">
            <a:spAutoFit/>
          </a:bodyPr>
          <a:lstStyle/>
          <a:p>
            <a:r>
              <a:rPr lang="fr-FR" b="1" dirty="0"/>
              <a:t>Avec la collaboration des membres de l’ANAES </a:t>
            </a:r>
            <a:r>
              <a:rPr lang="fr-FR" dirty="0"/>
              <a:t>:</a:t>
            </a:r>
          </a:p>
          <a:p>
            <a:endParaRPr lang="fr-FR" dirty="0"/>
          </a:p>
          <a:p>
            <a:r>
              <a:rPr lang="fr-FR" b="1" dirty="0"/>
              <a:t>Anne VAN DETH-TIXERONT</a:t>
            </a:r>
          </a:p>
          <a:p>
            <a:r>
              <a:rPr lang="fr-FR" b="1" dirty="0"/>
              <a:t>Sylvie NOTEBAERT CORNET</a:t>
            </a:r>
          </a:p>
          <a:p>
            <a:r>
              <a:rPr lang="fr-FR" b="1" dirty="0"/>
              <a:t>Frédéric SICARD (ancien bâtonnier de Paris)</a:t>
            </a:r>
          </a:p>
          <a:p>
            <a:r>
              <a:rPr lang="fr-FR" b="1" dirty="0"/>
              <a:t>Isabelle QUENET-CHABRUN</a:t>
            </a:r>
          </a:p>
          <a:p>
            <a:endParaRPr lang="fr-FR" dirty="0"/>
          </a:p>
        </p:txBody>
      </p:sp>
    </p:spTree>
    <p:extLst>
      <p:ext uri="{BB962C8B-B14F-4D97-AF65-F5344CB8AC3E}">
        <p14:creationId xmlns:p14="http://schemas.microsoft.com/office/powerpoint/2010/main" val="370426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1917F8E-94ED-79F5-9046-B32DFFCD324F}"/>
              </a:ext>
            </a:extLst>
          </p:cNvPr>
          <p:cNvSpPr txBox="1"/>
          <p:nvPr/>
        </p:nvSpPr>
        <p:spPr>
          <a:xfrm>
            <a:off x="925033" y="542261"/>
            <a:ext cx="10568762" cy="6401753"/>
          </a:xfrm>
          <a:prstGeom prst="rect">
            <a:avLst/>
          </a:prstGeom>
          <a:noFill/>
        </p:spPr>
        <p:txBody>
          <a:bodyPr wrap="square" rtlCol="0">
            <a:spAutoFit/>
          </a:bodyPr>
          <a:lstStyle/>
          <a:p>
            <a:endParaRPr lang="fr-FR" sz="2000" b="1" u="sng" dirty="0">
              <a:latin typeface="Calibri" panose="020F0502020204030204" pitchFamily="34" charset="0"/>
              <a:ea typeface="Calibri" panose="020F0502020204030204" pitchFamily="34" charset="0"/>
              <a:cs typeface="Calibri" panose="020F0502020204030204" pitchFamily="34" charset="0"/>
            </a:endParaRPr>
          </a:p>
          <a:p>
            <a:r>
              <a:rPr lang="fr-FR" sz="2000" b="1" u="sng" dirty="0">
                <a:latin typeface="Calibri" panose="020F0502020204030204" pitchFamily="34" charset="0"/>
                <a:ea typeface="Calibri" panose="020F0502020204030204" pitchFamily="34" charset="0"/>
                <a:cs typeface="Calibri" panose="020F0502020204030204" pitchFamily="34" charset="0"/>
              </a:rPr>
              <a:t>Déroulement de l’audition </a:t>
            </a:r>
            <a:r>
              <a:rPr lang="fr-FR" sz="2200" dirty="0">
                <a:latin typeface="Calibri" panose="020F0502020204030204" pitchFamily="34" charset="0"/>
                <a:ea typeface="Calibri" panose="020F0502020204030204" pitchFamily="34" charset="0"/>
                <a:cs typeface="Calibri" panose="020F0502020204030204" pitchFamily="34" charset="0"/>
              </a:rPr>
              <a:t>:</a:t>
            </a:r>
          </a:p>
          <a:p>
            <a:endParaRPr lang="fr-FR" sz="2200" dirty="0">
              <a:latin typeface="Calibri" panose="020F0502020204030204" pitchFamily="34" charset="0"/>
              <a:ea typeface="Calibri" panose="020F0502020204030204" pitchFamily="34" charset="0"/>
              <a:cs typeface="Calibri" panose="020F0502020204030204" pitchFamily="34" charset="0"/>
            </a:endParaRPr>
          </a:p>
          <a:p>
            <a:r>
              <a:rPr lang="fr-FR" dirty="0">
                <a:latin typeface="Calibri" panose="020F0502020204030204" pitchFamily="34" charset="0"/>
                <a:ea typeface="Calibri" panose="020F0502020204030204" pitchFamily="34" charset="0"/>
                <a:cs typeface="Calibri" panose="020F0502020204030204" pitchFamily="34" charset="0"/>
              </a:rPr>
              <a:t>L’enquêteur doit respecter les principes essentiels de la profession d’avocat :</a:t>
            </a:r>
          </a:p>
          <a:p>
            <a:endParaRPr lang="fr-FR"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fr-FR" dirty="0">
                <a:latin typeface="Calibri" panose="020F0502020204030204" pitchFamily="34" charset="0"/>
                <a:ea typeface="Calibri" panose="020F0502020204030204" pitchFamily="34" charset="0"/>
                <a:cs typeface="Calibri" panose="020F0502020204030204" pitchFamily="34" charset="0"/>
              </a:rPr>
              <a:t>Mettre la personne auditionnée en confiance.</a:t>
            </a:r>
          </a:p>
          <a:p>
            <a:endParaRPr lang="fr-FR"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fr-FR" dirty="0">
                <a:latin typeface="Calibri" panose="020F0502020204030204" pitchFamily="34" charset="0"/>
                <a:ea typeface="Calibri" panose="020F0502020204030204" pitchFamily="34" charset="0"/>
                <a:cs typeface="Calibri" panose="020F0502020204030204" pitchFamily="34" charset="0"/>
              </a:rPr>
              <a:t>S’assurer qu’elle est d’accord pour être entendue.</a:t>
            </a:r>
          </a:p>
          <a:p>
            <a:endParaRPr lang="fr-FR"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fr-FR" dirty="0">
                <a:latin typeface="Calibri" panose="020F0502020204030204" pitchFamily="34" charset="0"/>
                <a:ea typeface="Calibri" panose="020F0502020204030204" pitchFamily="34" charset="0"/>
                <a:cs typeface="Calibri" panose="020F0502020204030204" pitchFamily="34" charset="0"/>
              </a:rPr>
              <a:t>La loyauté : rappel préalable des principes (</a:t>
            </a:r>
            <a:r>
              <a:rPr lang="fr-FR" dirty="0" err="1">
                <a:latin typeface="Calibri" panose="020F0502020204030204" pitchFamily="34" charset="0"/>
                <a:ea typeface="Calibri" panose="020F0502020204030204" pitchFamily="34" charset="0"/>
                <a:cs typeface="Calibri" panose="020F0502020204030204" pitchFamily="34" charset="0"/>
              </a:rPr>
              <a:t>cf</a:t>
            </a:r>
            <a:r>
              <a:rPr lang="fr-FR" dirty="0">
                <a:latin typeface="Calibri" panose="020F0502020204030204" pitchFamily="34" charset="0"/>
                <a:ea typeface="Calibri" panose="020F0502020204030204" pitchFamily="34" charset="0"/>
                <a:cs typeface="Calibri" panose="020F0502020204030204" pitchFamily="34" charset="0"/>
              </a:rPr>
              <a:t> ci-avant)</a:t>
            </a:r>
          </a:p>
          <a:p>
            <a:pPr marL="285750" indent="-285750">
              <a:buFontTx/>
              <a:buChar char="-"/>
            </a:pPr>
            <a:endParaRPr lang="fr-FR"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La délicatesse dans ses propos ou dans son comportement à l’égard de la personne entendue, comme de son conseil</a:t>
            </a:r>
          </a:p>
          <a:p>
            <a:pPr marL="285750" indent="-285750">
              <a:buFontTx/>
              <a:buChar char="-"/>
            </a:pPr>
            <a:endParaRPr lang="fr-FR"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fr-FR" dirty="0">
                <a:latin typeface="Calibri" panose="020F0502020204030204" pitchFamily="34" charset="0"/>
                <a:ea typeface="Calibri" panose="020F0502020204030204" pitchFamily="34" charset="0"/>
                <a:cs typeface="Calibri" panose="020F0502020204030204" pitchFamily="34" charset="0"/>
              </a:rPr>
              <a:t>L’avocat doit s’abstenir de toute pression sur les personnes entendues </a:t>
            </a:r>
          </a:p>
          <a:p>
            <a:pPr marL="285750" indent="-285750">
              <a:buFontTx/>
              <a:buChar char="-"/>
            </a:pPr>
            <a:endParaRPr lang="fr-FR"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La prudence : si une procédure pénale est en cours, être vigilant sur le secret de l’instruction, ne pas faire état de faits couverts par le secret de l’instruction</a:t>
            </a:r>
          </a:p>
          <a:p>
            <a:pPr marL="285750" indent="-285750">
              <a:buFontTx/>
              <a:buChar char="-"/>
            </a:pPr>
            <a:endParaRPr lang="fr-FR"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fr-FR" dirty="0">
                <a:latin typeface="Calibri" panose="020F0502020204030204" pitchFamily="34" charset="0"/>
                <a:ea typeface="Calibri" panose="020F0502020204030204" pitchFamily="34" charset="0"/>
                <a:cs typeface="Calibri" panose="020F0502020204030204" pitchFamily="34" charset="0"/>
              </a:rPr>
              <a:t>Vigilance sur la durée de l’audition</a:t>
            </a:r>
          </a:p>
          <a:p>
            <a:endParaRPr lang="fr-FR" dirty="0">
              <a:latin typeface="Calibri" panose="020F0502020204030204" pitchFamily="34" charset="0"/>
              <a:ea typeface="Calibri" panose="020F0502020204030204" pitchFamily="34" charset="0"/>
              <a:cs typeface="Calibri" panose="020F0502020204030204" pitchFamily="34" charset="0"/>
            </a:endParaRPr>
          </a:p>
          <a:p>
            <a:endParaRPr lang="fr-FR" sz="22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re 1">
            <a:extLst>
              <a:ext uri="{FF2B5EF4-FFF2-40B4-BE49-F238E27FC236}">
                <a16:creationId xmlns:a16="http://schemas.microsoft.com/office/drawing/2014/main" id="{39079093-E091-7F16-ADE9-378F80EF98D3}"/>
              </a:ext>
            </a:extLst>
          </p:cNvPr>
          <p:cNvSpPr txBox="1">
            <a:spLocks/>
          </p:cNvSpPr>
          <p:nvPr/>
        </p:nvSpPr>
        <p:spPr>
          <a:xfrm>
            <a:off x="699276" y="212651"/>
            <a:ext cx="9880120" cy="122816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4. Les modalités de l’audition et la question de l’anonymat</a:t>
            </a:r>
            <a:br>
              <a:rPr lang="fr-FR" dirty="0">
                <a:solidFill>
                  <a:srgbClr val="FFFF00"/>
                </a:solidFill>
              </a:rPr>
            </a:br>
            <a:endParaRPr lang="fr-FR" dirty="0"/>
          </a:p>
        </p:txBody>
      </p:sp>
    </p:spTree>
    <p:extLst>
      <p:ext uri="{BB962C8B-B14F-4D97-AF65-F5344CB8AC3E}">
        <p14:creationId xmlns:p14="http://schemas.microsoft.com/office/powerpoint/2010/main" val="275831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E1E4FD-507C-56A4-5C12-20D30156A1B9}"/>
              </a:ext>
            </a:extLst>
          </p:cNvPr>
          <p:cNvSpPr txBox="1"/>
          <p:nvPr/>
        </p:nvSpPr>
        <p:spPr>
          <a:xfrm>
            <a:off x="850604" y="1582340"/>
            <a:ext cx="10962168" cy="4247317"/>
          </a:xfrm>
          <a:prstGeom prst="rect">
            <a:avLst/>
          </a:prstGeom>
          <a:noFill/>
        </p:spPr>
        <p:txBody>
          <a:bodyPr wrap="square" rtlCol="0">
            <a:spAutoFit/>
          </a:bodyPr>
          <a:lstStyle/>
          <a:p>
            <a:r>
              <a:rPr lang="fr-FR" dirty="0">
                <a:latin typeface="Calibri" panose="020F0502020204030204" pitchFamily="34" charset="0"/>
                <a:ea typeface="Calibri" panose="020F0502020204030204" pitchFamily="34" charset="0"/>
                <a:cs typeface="Calibri" panose="020F0502020204030204" pitchFamily="34" charset="0"/>
              </a:rPr>
              <a:t>Doser les questions ouvertes et fermées : </a:t>
            </a:r>
          </a:p>
          <a:p>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Les questions posées aux personnes auditionnées partent d’une présentation générale du cadre et des conditions de travail, pour arriver aux faits allégués (embauche ? ambiance au sein de l’entreprise/du service, êtes-vous au courant de l’affaire concernant X et Y ? Que pouvez-vous m’en dire ?...)</a:t>
            </a:r>
          </a:p>
          <a:p>
            <a:endParaRPr lang="fr-FR" dirty="0">
              <a:latin typeface="Calibri" panose="020F0502020204030204" pitchFamily="34" charset="0"/>
              <a:ea typeface="Calibri" panose="020F0502020204030204" pitchFamily="34" charset="0"/>
              <a:cs typeface="Calibri" panose="020F0502020204030204" pitchFamily="34" charset="0"/>
            </a:endParaRPr>
          </a:p>
          <a:p>
            <a:r>
              <a:rPr lang="fr-FR" dirty="0">
                <a:latin typeface="Calibri" panose="020F0502020204030204" pitchFamily="34" charset="0"/>
                <a:ea typeface="Calibri" panose="020F0502020204030204" pitchFamily="34" charset="0"/>
                <a:cs typeface="Calibri" panose="020F0502020204030204" pitchFamily="34" charset="0"/>
              </a:rPr>
              <a:t>Demander à la personne auditionnée si elle a des déclarations préliminaires</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Terminer l’entretien en demandant si la personne a quelque chose à ajouter, si elle a des questions à poser ou si elle veut faire des déclarations spontanées.</a:t>
            </a:r>
          </a:p>
          <a:p>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Lui préciser qu’elle a la possibilité de transmettre tout élément complémentaire dans un délai déterminé.</a:t>
            </a:r>
          </a:p>
          <a:p>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Lister les documents remis par la personne lors de l’audition.</a:t>
            </a:r>
          </a:p>
          <a:p>
            <a:endParaRPr lang="fr-FR" dirty="0">
              <a:latin typeface="Calibri" panose="020F0502020204030204" pitchFamily="34" charset="0"/>
              <a:ea typeface="Calibri" panose="020F0502020204030204" pitchFamily="34" charset="0"/>
              <a:cs typeface="Calibri" panose="020F0502020204030204" pitchFamily="34" charset="0"/>
            </a:endParaRPr>
          </a:p>
        </p:txBody>
      </p:sp>
      <p:sp>
        <p:nvSpPr>
          <p:cNvPr id="3" name="Titre 1">
            <a:extLst>
              <a:ext uri="{FF2B5EF4-FFF2-40B4-BE49-F238E27FC236}">
                <a16:creationId xmlns:a16="http://schemas.microsoft.com/office/drawing/2014/main" id="{56C6016A-969C-802E-9BF4-55138B773508}"/>
              </a:ext>
            </a:extLst>
          </p:cNvPr>
          <p:cNvSpPr txBox="1">
            <a:spLocks/>
          </p:cNvSpPr>
          <p:nvPr/>
        </p:nvSpPr>
        <p:spPr>
          <a:xfrm>
            <a:off x="688644" y="474346"/>
            <a:ext cx="9880120" cy="122816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4. Les modalités de l’audition et la question de l’anonymat</a:t>
            </a:r>
            <a:br>
              <a:rPr lang="fr-FR" dirty="0">
                <a:solidFill>
                  <a:srgbClr val="FFFF00"/>
                </a:solidFill>
              </a:rPr>
            </a:br>
            <a:endParaRPr lang="fr-FR" dirty="0"/>
          </a:p>
        </p:txBody>
      </p:sp>
    </p:spTree>
    <p:extLst>
      <p:ext uri="{BB962C8B-B14F-4D97-AF65-F5344CB8AC3E}">
        <p14:creationId xmlns:p14="http://schemas.microsoft.com/office/powerpoint/2010/main" val="145013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1BC7E0-9A88-5A73-3379-01A48090E66B}"/>
              </a:ext>
            </a:extLst>
          </p:cNvPr>
          <p:cNvSpPr txBox="1"/>
          <p:nvPr/>
        </p:nvSpPr>
        <p:spPr>
          <a:xfrm>
            <a:off x="843515" y="323786"/>
            <a:ext cx="10781414" cy="6217087"/>
          </a:xfrm>
          <a:prstGeom prst="rect">
            <a:avLst/>
          </a:prstGeom>
          <a:noFill/>
        </p:spPr>
        <p:txBody>
          <a:bodyPr wrap="square" rtlCol="0">
            <a:spAutoFit/>
          </a:bodyPr>
          <a:lstStyle/>
          <a:p>
            <a:endParaRPr lang="fr-FR" dirty="0">
              <a:latin typeface="Calibri" panose="020F0502020204030204" pitchFamily="34" charset="0"/>
              <a:ea typeface="Calibri" panose="020F0502020204030204" pitchFamily="34" charset="0"/>
              <a:cs typeface="Calibri" panose="020F0502020204030204" pitchFamily="34" charset="0"/>
            </a:endParaRPr>
          </a:p>
          <a:p>
            <a:endParaRPr lang="fr-FR" dirty="0">
              <a:latin typeface="Calibri" panose="020F0502020204030204" pitchFamily="34" charset="0"/>
              <a:ea typeface="Calibri" panose="020F0502020204030204" pitchFamily="34" charset="0"/>
              <a:cs typeface="Calibri" panose="020F0502020204030204" pitchFamily="34" charset="0"/>
            </a:endParaRPr>
          </a:p>
          <a:p>
            <a:r>
              <a:rPr lang="fr-FR" sz="2000" b="1" u="sng" dirty="0">
                <a:latin typeface="Calibri" panose="020F0502020204030204" pitchFamily="34" charset="0"/>
                <a:ea typeface="Calibri" panose="020F0502020204030204" pitchFamily="34" charset="0"/>
                <a:cs typeface="Calibri" panose="020F0502020204030204" pitchFamily="34" charset="0"/>
              </a:rPr>
              <a:t>Rédaction et signature du procès-verbal d’audition </a:t>
            </a:r>
            <a:r>
              <a:rPr lang="fr-FR" sz="2000" b="1" dirty="0">
                <a:latin typeface="Calibri" panose="020F0502020204030204" pitchFamily="34" charset="0"/>
                <a:ea typeface="Calibri" panose="020F0502020204030204" pitchFamily="34" charset="0"/>
                <a:cs typeface="Calibri" panose="020F0502020204030204" pitchFamily="34" charset="0"/>
              </a:rPr>
              <a:t>:</a:t>
            </a:r>
          </a:p>
          <a:p>
            <a:endParaRPr lang="fr-FR" dirty="0">
              <a:latin typeface="Calibri" panose="020F0502020204030204" pitchFamily="34" charset="0"/>
              <a:ea typeface="Calibri" panose="020F0502020204030204" pitchFamily="34" charset="0"/>
              <a:cs typeface="Calibri" panose="020F0502020204030204" pitchFamily="34" charset="0"/>
            </a:endParaRPr>
          </a:p>
          <a:p>
            <a:r>
              <a:rPr lang="fr-FR" dirty="0">
                <a:latin typeface="Calibri" panose="020F0502020204030204" pitchFamily="34" charset="0"/>
                <a:ea typeface="Calibri" panose="020F0502020204030204" pitchFamily="34" charset="0"/>
                <a:cs typeface="Calibri" panose="020F0502020204030204" pitchFamily="34" charset="0"/>
              </a:rPr>
              <a:t>Si les propos ont été recueillis verbatim, le Vademecum du Barreau de Paris impose la relecture et la signature d’un procès-verbal d’audition.</a:t>
            </a:r>
          </a:p>
          <a:p>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rPr>
              <a:t>Dans un objectif de traçabilité et d’opposabilité, la Défenseure des droits recommande que les auditions soient retranscrites dans un compte rendu de façon quasi exhaustive. Il apparaît en outre primordial que le compte rendu soit soumis à la relecture et à la signature de la personne auditionnée. » </a:t>
            </a:r>
            <a:r>
              <a:rPr lang="fr-FR" dirty="0">
                <a:latin typeface="Calibri" panose="020F0502020204030204" pitchFamily="34" charset="0"/>
                <a:ea typeface="Calibri" panose="020F0502020204030204" pitchFamily="34" charset="0"/>
                <a:cs typeface="Calibri" panose="020F0502020204030204" pitchFamily="34" charset="0"/>
              </a:rPr>
              <a:t>(décision cadre du 5 février 2025</a:t>
            </a:r>
            <a:r>
              <a:rPr lang="fr-FR" i="1" dirty="0">
                <a:latin typeface="Calibri" panose="020F0502020204030204" pitchFamily="34" charset="0"/>
                <a:ea typeface="Calibri" panose="020F0502020204030204" pitchFamily="34" charset="0"/>
                <a:cs typeface="Calibri" panose="020F0502020204030204" pitchFamily="34" charset="0"/>
              </a:rPr>
              <a:t>)</a:t>
            </a:r>
          </a:p>
          <a:p>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En cas d’audition par visioconférence, il peut être envisagé de faire signer le PV au cabinet d’un avocat partenaire.</a:t>
            </a:r>
          </a:p>
          <a:p>
            <a:endParaRPr lang="fr-FR" dirty="0">
              <a:latin typeface="Calibri" panose="020F0502020204030204" pitchFamily="34" charset="0"/>
              <a:ea typeface="Calibri" panose="020F0502020204030204" pitchFamily="34" charset="0"/>
              <a:cs typeface="Calibri" panose="020F0502020204030204" pitchFamily="34" charset="0"/>
            </a:endParaRPr>
          </a:p>
          <a:p>
            <a:r>
              <a:rPr lang="fr-FR" b="1" u="sng" dirty="0">
                <a:latin typeface="Calibri" panose="020F0502020204030204" pitchFamily="34" charset="0"/>
                <a:ea typeface="Calibri" panose="020F0502020204030204" pitchFamily="34" charset="0"/>
                <a:cs typeface="Calibri" panose="020F0502020204030204" pitchFamily="34" charset="0"/>
              </a:rPr>
              <a:t>Diffusion du procès-verbal ?</a:t>
            </a:r>
          </a:p>
          <a:p>
            <a:endParaRPr lang="fr-FR" b="1"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Pour garantir la confidentialité de l’enquête, il peut être préférable de ne pas donner de copie ou d’envoyer par mail le PV d’audition à la personne entendue. </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dirty="0">
                <a:latin typeface="Calibri" panose="020F0502020204030204" pitchFamily="34" charset="0"/>
                <a:ea typeface="Calibri" panose="020F0502020204030204" pitchFamily="34" charset="0"/>
                <a:cs typeface="Calibri" panose="020F0502020204030204" pitchFamily="34" charset="0"/>
              </a:rPr>
              <a:t>Si la personne est assistée d’un avocat, il est possible de transmettre confidentiellement ce procès-verbal à l’avocat.</a:t>
            </a:r>
          </a:p>
          <a:p>
            <a:endParaRPr lang="fr-FR" dirty="0">
              <a:latin typeface="Calibri" panose="020F0502020204030204" pitchFamily="34" charset="0"/>
              <a:ea typeface="Calibri" panose="020F0502020204030204" pitchFamily="34" charset="0"/>
              <a:cs typeface="Calibri" panose="020F0502020204030204" pitchFamily="34" charset="0"/>
            </a:endParaRPr>
          </a:p>
          <a:p>
            <a:endParaRPr lang="fr-FR" dirty="0">
              <a:latin typeface="Calibri" panose="020F0502020204030204" pitchFamily="34" charset="0"/>
              <a:ea typeface="Calibri" panose="020F0502020204030204" pitchFamily="34" charset="0"/>
              <a:cs typeface="Calibri" panose="020F0502020204030204" pitchFamily="34" charset="0"/>
            </a:endParaRPr>
          </a:p>
        </p:txBody>
      </p:sp>
      <p:sp>
        <p:nvSpPr>
          <p:cNvPr id="3" name="Titre 1">
            <a:extLst>
              <a:ext uri="{FF2B5EF4-FFF2-40B4-BE49-F238E27FC236}">
                <a16:creationId xmlns:a16="http://schemas.microsoft.com/office/drawing/2014/main" id="{E0F3613C-7869-EB58-4B78-84D5C53CE619}"/>
              </a:ext>
            </a:extLst>
          </p:cNvPr>
          <p:cNvSpPr txBox="1">
            <a:spLocks/>
          </p:cNvSpPr>
          <p:nvPr/>
        </p:nvSpPr>
        <p:spPr>
          <a:xfrm>
            <a:off x="699276" y="212651"/>
            <a:ext cx="9880120" cy="122816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4. Les modalités de l’audition et la question de l’anonymat</a:t>
            </a:r>
            <a:br>
              <a:rPr lang="fr-FR" dirty="0">
                <a:solidFill>
                  <a:srgbClr val="FFFF00"/>
                </a:solidFill>
              </a:rPr>
            </a:br>
            <a:endParaRPr lang="fr-FR" dirty="0"/>
          </a:p>
        </p:txBody>
      </p:sp>
    </p:spTree>
    <p:extLst>
      <p:ext uri="{BB962C8B-B14F-4D97-AF65-F5344CB8AC3E}">
        <p14:creationId xmlns:p14="http://schemas.microsoft.com/office/powerpoint/2010/main" val="3068032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C24CB-0501-226A-F834-0490CB08134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48E8AE4-25B4-F790-FC10-6F96B7FACD18}"/>
              </a:ext>
            </a:extLst>
          </p:cNvPr>
          <p:cNvSpPr>
            <a:spLocks noGrp="1"/>
          </p:cNvSpPr>
          <p:nvPr>
            <p:ph type="title"/>
          </p:nvPr>
        </p:nvSpPr>
        <p:spPr>
          <a:xfrm>
            <a:off x="731173" y="452718"/>
            <a:ext cx="9523124" cy="1228164"/>
          </a:xfrm>
        </p:spPr>
        <p:txBody>
          <a:bodyPr/>
          <a:lstStyle/>
          <a:p>
            <a:br>
              <a:rPr lang="fr-FR" dirty="0">
                <a:solidFill>
                  <a:srgbClr val="FFFF00"/>
                </a:solidFill>
              </a:rPr>
            </a:br>
            <a:endParaRPr lang="fr-FR" dirty="0"/>
          </a:p>
        </p:txBody>
      </p:sp>
      <p:sp>
        <p:nvSpPr>
          <p:cNvPr id="3" name="Espace réservé du contenu 2">
            <a:extLst>
              <a:ext uri="{FF2B5EF4-FFF2-40B4-BE49-F238E27FC236}">
                <a16:creationId xmlns:a16="http://schemas.microsoft.com/office/drawing/2014/main" id="{E5F4E099-CF14-9809-3A2B-CE74578AD630}"/>
              </a:ext>
            </a:extLst>
          </p:cNvPr>
          <p:cNvSpPr>
            <a:spLocks noGrp="1"/>
          </p:cNvSpPr>
          <p:nvPr>
            <p:ph idx="1"/>
          </p:nvPr>
        </p:nvSpPr>
        <p:spPr>
          <a:xfrm>
            <a:off x="571684" y="1244947"/>
            <a:ext cx="8946541" cy="3836215"/>
          </a:xfrm>
        </p:spPr>
        <p:txBody>
          <a:bodyPr>
            <a:noAutofit/>
          </a:bodyPr>
          <a:lstStyle/>
          <a:p>
            <a:pPr algn="just">
              <a:buFont typeface="Wingdings" panose="05000000000000000000" pitchFamily="2" charset="2"/>
              <a:buChar char="Ø"/>
            </a:pPr>
            <a:r>
              <a:rPr lang="fr-FR" sz="1800" dirty="0">
                <a:latin typeface="Calibri" panose="020F0502020204030204" pitchFamily="34" charset="0"/>
                <a:ea typeface="Calibri" panose="020F0502020204030204" pitchFamily="34" charset="0"/>
                <a:cs typeface="Calibri" panose="020F0502020204030204" pitchFamily="34" charset="0"/>
              </a:rPr>
              <a:t>L’anonymat est fréquemment invoqué par les témoins ou les auteurs du signalement (souvent par craintes de représailles) et est souvent invoqué comme condition du témoignage.</a:t>
            </a:r>
          </a:p>
          <a:p>
            <a:pPr algn="just">
              <a:buFont typeface="Wingdings" panose="05000000000000000000" pitchFamily="2" charset="2"/>
              <a:buChar char="Ø"/>
            </a:pPr>
            <a:r>
              <a:rPr lang="fr-FR" sz="1800" dirty="0">
                <a:latin typeface="Calibri" panose="020F0502020204030204" pitchFamily="34" charset="0"/>
                <a:ea typeface="Calibri" panose="020F0502020204030204" pitchFamily="34" charset="0"/>
                <a:cs typeface="Calibri" panose="020F0502020204030204" pitchFamily="34" charset="0"/>
              </a:rPr>
              <a:t>Cette situation conduit à opposer deux principes : celui de la protection de l’auteur du signalement (lanceur d’alerte) ou des témoins et celui du respect des droits de la défense de la personne mise en cause.</a:t>
            </a:r>
          </a:p>
          <a:p>
            <a:pPr algn="just">
              <a:buFont typeface="Wingdings" panose="05000000000000000000" pitchFamily="2" charset="2"/>
              <a:buChar char="Ø"/>
            </a:pPr>
            <a:r>
              <a:rPr lang="fr-FR" sz="1800" dirty="0">
                <a:latin typeface="Calibri" panose="020F0502020204030204" pitchFamily="34" charset="0"/>
                <a:ea typeface="Calibri" panose="020F0502020204030204" pitchFamily="34" charset="0"/>
                <a:cs typeface="Calibri" panose="020F0502020204030204" pitchFamily="34" charset="0"/>
              </a:rPr>
              <a:t>Cela conduit à poser la question de la force probante des dénonciations ou témoignages anonymes/anonymisés (et ce notamment quand ils ont été recueillis dans le cadre d’une enquête interne).</a:t>
            </a:r>
          </a:p>
          <a:p>
            <a:pPr algn="just">
              <a:buFont typeface="Wingdings" panose="05000000000000000000" pitchFamily="2" charset="2"/>
              <a:buChar char="Ø"/>
            </a:pPr>
            <a:r>
              <a:rPr lang="fr-FR" sz="1800" dirty="0">
                <a:latin typeface="Calibri" panose="020F0502020204030204" pitchFamily="34" charset="0"/>
                <a:ea typeface="Calibri" panose="020F0502020204030204" pitchFamily="34" charset="0"/>
                <a:cs typeface="Calibri" panose="020F0502020204030204" pitchFamily="34" charset="0"/>
              </a:rPr>
              <a:t>Et plus généralement de la conduite à adopter dans le cadre d’une enquête afin de sécuriser la valeur probante de l’enquête dont la recevabilité des résultats dépend de sa conformité aux principes fondamentaux du droit de la preuve, de l’exigence de loyauté et du principe des droits de la défense.</a:t>
            </a:r>
          </a:p>
          <a:p>
            <a:pPr algn="just">
              <a:buFont typeface="Wingdings" panose="05000000000000000000" pitchFamily="2" charset="2"/>
              <a:buChar char="Ø"/>
            </a:pPr>
            <a:r>
              <a:rPr lang="fr-FR" sz="1800" dirty="0">
                <a:latin typeface="Calibri" panose="020F0502020204030204" pitchFamily="34" charset="0"/>
                <a:ea typeface="Calibri" panose="020F0502020204030204" pitchFamily="34" charset="0"/>
                <a:cs typeface="Calibri" panose="020F0502020204030204" pitchFamily="34" charset="0"/>
              </a:rPr>
              <a:t>Le témoignage anonyme est celui établi par un auteur dont l’employeur ignore l’identité.</a:t>
            </a:r>
          </a:p>
          <a:p>
            <a:pPr algn="just">
              <a:buFont typeface="Wingdings" panose="05000000000000000000" pitchFamily="2" charset="2"/>
              <a:buChar char="Ø"/>
            </a:pPr>
            <a:r>
              <a:rPr lang="fr-FR" sz="1800" dirty="0">
                <a:latin typeface="Calibri" panose="020F0502020204030204" pitchFamily="34" charset="0"/>
                <a:ea typeface="Calibri" panose="020F0502020204030204" pitchFamily="34" charset="0"/>
                <a:cs typeface="Calibri" panose="020F0502020204030204" pitchFamily="34" charset="0"/>
              </a:rPr>
              <a:t>Le témoignage anonymisé est celui qui a été rendu anonyme a postériori afin de protéger leurs auteurs mais dont l’identité est néanmoins connue par l’employeur.</a:t>
            </a:r>
          </a:p>
        </p:txBody>
      </p:sp>
      <p:sp>
        <p:nvSpPr>
          <p:cNvPr id="4" name="Titre 1">
            <a:extLst>
              <a:ext uri="{FF2B5EF4-FFF2-40B4-BE49-F238E27FC236}">
                <a16:creationId xmlns:a16="http://schemas.microsoft.com/office/drawing/2014/main" id="{7B413409-CA78-B805-D78B-AF7C36ED6812}"/>
              </a:ext>
            </a:extLst>
          </p:cNvPr>
          <p:cNvSpPr txBox="1">
            <a:spLocks/>
          </p:cNvSpPr>
          <p:nvPr/>
        </p:nvSpPr>
        <p:spPr>
          <a:xfrm>
            <a:off x="699276" y="212651"/>
            <a:ext cx="9880120" cy="122816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4. Les modalités de l’audition et la question de l’anonymat</a:t>
            </a:r>
            <a:br>
              <a:rPr lang="fr-FR" dirty="0">
                <a:solidFill>
                  <a:srgbClr val="FFFF00"/>
                </a:solidFill>
              </a:rPr>
            </a:br>
            <a:endParaRPr lang="fr-FR" dirty="0"/>
          </a:p>
        </p:txBody>
      </p:sp>
    </p:spTree>
    <p:extLst>
      <p:ext uri="{BB962C8B-B14F-4D97-AF65-F5344CB8AC3E}">
        <p14:creationId xmlns:p14="http://schemas.microsoft.com/office/powerpoint/2010/main" val="235655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1BBB8-8D17-8A07-834B-123A40C76A05}"/>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A354B58-6282-B1A0-642C-B5E8BC23220C}"/>
              </a:ext>
            </a:extLst>
          </p:cNvPr>
          <p:cNvSpPr>
            <a:spLocks noGrp="1"/>
          </p:cNvSpPr>
          <p:nvPr>
            <p:ph idx="1"/>
          </p:nvPr>
        </p:nvSpPr>
        <p:spPr>
          <a:xfrm>
            <a:off x="646112" y="1680882"/>
            <a:ext cx="8946541" cy="3836215"/>
          </a:xfrm>
        </p:spPr>
        <p:txBody>
          <a:bodyPr>
            <a:normAutofit/>
          </a:bodyPr>
          <a:lstStyle/>
          <a:p>
            <a:pPr algn="just">
              <a:buFont typeface="Wingdings" panose="05000000000000000000" pitchFamily="2" charset="2"/>
              <a:buChar char="Ø"/>
            </a:pPr>
            <a:r>
              <a:rPr lang="fr-FR" dirty="0">
                <a:latin typeface="Calibri" panose="020F0502020204030204" pitchFamily="34" charset="0"/>
                <a:ea typeface="Calibri" panose="020F0502020204030204" pitchFamily="34" charset="0"/>
                <a:cs typeface="Calibri" panose="020F0502020204030204" pitchFamily="34" charset="0"/>
              </a:rPr>
              <a:t>Les notions d’anonymat et de confidentialité se rejoignent dans les questions suivantes :</a:t>
            </a:r>
          </a:p>
          <a:p>
            <a:pPr lvl="1" algn="just">
              <a:buFont typeface="Arial" panose="020B0604020202020204" pitchFamily="34" charset="0"/>
              <a:buChar char="•"/>
            </a:pPr>
            <a:r>
              <a:rPr lang="fr-FR" dirty="0">
                <a:latin typeface="Calibri" panose="020F0502020204030204" pitchFamily="34" charset="0"/>
                <a:ea typeface="Calibri" panose="020F0502020204030204" pitchFamily="34" charset="0"/>
                <a:cs typeface="Calibri" panose="020F0502020204030204" pitchFamily="34" charset="0"/>
              </a:rPr>
              <a:t>Faut-il demander à la personne entendue de se prononcer expressément sur l’anonymat ou non de son témoignage et de ses déclarations et de justifier de son refus d’anonymat ?</a:t>
            </a:r>
          </a:p>
          <a:p>
            <a:pPr lvl="1" algn="just">
              <a:buFont typeface="Arial" panose="020B0604020202020204" pitchFamily="34" charset="0"/>
              <a:buChar char="•"/>
            </a:pPr>
            <a:r>
              <a:rPr lang="fr-FR" dirty="0">
                <a:latin typeface="Calibri" panose="020F0502020204030204" pitchFamily="34" charset="0"/>
                <a:ea typeface="Calibri" panose="020F0502020204030204" pitchFamily="34" charset="0"/>
                <a:cs typeface="Calibri" panose="020F0502020204030204" pitchFamily="34" charset="0"/>
              </a:rPr>
              <a:t>Faut-il joindre au rapport les procès-verbaux d’audition signés ou anonymisés ?</a:t>
            </a:r>
          </a:p>
          <a:p>
            <a:pPr lvl="1" algn="just">
              <a:buFont typeface="Arial" panose="020B0604020202020204" pitchFamily="34" charset="0"/>
              <a:buChar char="•"/>
            </a:pPr>
            <a:r>
              <a:rPr lang="fr-FR" dirty="0">
                <a:latin typeface="Calibri" panose="020F0502020204030204" pitchFamily="34" charset="0"/>
                <a:ea typeface="Calibri" panose="020F0502020204030204" pitchFamily="34" charset="0"/>
                <a:cs typeface="Calibri" panose="020F0502020204030204" pitchFamily="34" charset="0"/>
              </a:rPr>
              <a:t>Comment s’opposer à une réquisition judiciaire ou administrative de communiquer les procès-verbaux d’audition ? Faut-il prévenir la personne que son témoignage, même conservé par l’avocat, pourra être saisi ?</a:t>
            </a:r>
          </a:p>
          <a:p>
            <a:pPr lvl="1" algn="just">
              <a:buFont typeface="Arial" panose="020B0604020202020204" pitchFamily="34" charset="0"/>
              <a:buChar char="•"/>
            </a:pPr>
            <a:r>
              <a:rPr lang="fr-FR" dirty="0">
                <a:latin typeface="Calibri" panose="020F0502020204030204" pitchFamily="34" charset="0"/>
                <a:ea typeface="Calibri" panose="020F0502020204030204" pitchFamily="34" charset="0"/>
                <a:cs typeface="Calibri" panose="020F0502020204030204" pitchFamily="34" charset="0"/>
              </a:rPr>
              <a:t>Ne faut-il pas proposer aux magistrats de déléguer un représentant du bâtonnier pour apprécier la valeur probante du témoignage ?</a:t>
            </a:r>
          </a:p>
        </p:txBody>
      </p:sp>
      <p:sp>
        <p:nvSpPr>
          <p:cNvPr id="7" name="Titre 1">
            <a:extLst>
              <a:ext uri="{FF2B5EF4-FFF2-40B4-BE49-F238E27FC236}">
                <a16:creationId xmlns:a16="http://schemas.microsoft.com/office/drawing/2014/main" id="{15E62472-0830-BF86-47FF-D3B90AC400C1}"/>
              </a:ext>
            </a:extLst>
          </p:cNvPr>
          <p:cNvSpPr txBox="1">
            <a:spLocks noGrp="1"/>
          </p:cNvSpPr>
          <p:nvPr>
            <p:ph type="title"/>
          </p:nvPr>
        </p:nvSpPr>
        <p:spPr>
          <a:xfrm>
            <a:off x="646113" y="452438"/>
            <a:ext cx="9848222" cy="140017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4. Les modalités de l’audition et la question de l’anonymat</a:t>
            </a:r>
            <a:br>
              <a:rPr lang="fr-FR" dirty="0">
                <a:solidFill>
                  <a:srgbClr val="FFFF00"/>
                </a:solidFill>
              </a:rPr>
            </a:br>
            <a:endParaRPr lang="fr-FR" dirty="0"/>
          </a:p>
        </p:txBody>
      </p:sp>
    </p:spTree>
    <p:extLst>
      <p:ext uri="{BB962C8B-B14F-4D97-AF65-F5344CB8AC3E}">
        <p14:creationId xmlns:p14="http://schemas.microsoft.com/office/powerpoint/2010/main" val="88437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437B3-6459-644C-F1B2-38F3607159E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9F4522B-EB37-BF56-8ECC-E2B208527680}"/>
              </a:ext>
            </a:extLst>
          </p:cNvPr>
          <p:cNvSpPr>
            <a:spLocks noGrp="1"/>
          </p:cNvSpPr>
          <p:nvPr>
            <p:ph idx="1"/>
          </p:nvPr>
        </p:nvSpPr>
        <p:spPr>
          <a:xfrm>
            <a:off x="646112" y="1180215"/>
            <a:ext cx="8946541" cy="5225346"/>
          </a:xfrm>
        </p:spPr>
        <p:txBody>
          <a:bodyPr>
            <a:normAutofit fontScale="62500" lnSpcReduction="20000"/>
          </a:bodyPr>
          <a:lstStyle/>
          <a:p>
            <a:pPr algn="just">
              <a:buFont typeface="Wingdings" panose="05000000000000000000" pitchFamily="2" charset="2"/>
              <a:buChar char="Ø"/>
            </a:pPr>
            <a:r>
              <a:rPr lang="fr-FR" sz="2600" u="sng" dirty="0">
                <a:latin typeface="Calibri" panose="020F0502020204030204" pitchFamily="34" charset="0"/>
                <a:ea typeface="Calibri" panose="020F0502020204030204" pitchFamily="34" charset="0"/>
                <a:cs typeface="Calibri" panose="020F0502020204030204" pitchFamily="34" charset="0"/>
              </a:rPr>
              <a:t>Rappel du cadre juridique :</a:t>
            </a:r>
          </a:p>
          <a:p>
            <a:pPr lvl="1" algn="just">
              <a:buFont typeface="Arial" panose="020B0604020202020204" pitchFamily="34" charset="0"/>
              <a:buChar char="•"/>
            </a:pPr>
            <a:r>
              <a:rPr lang="fr-FR" sz="2600" u="sng" dirty="0">
                <a:latin typeface="Calibri" panose="020F0502020204030204" pitchFamily="34" charset="0"/>
                <a:ea typeface="Calibri" panose="020F0502020204030204" pitchFamily="34" charset="0"/>
                <a:cs typeface="Calibri" panose="020F0502020204030204" pitchFamily="34" charset="0"/>
              </a:rPr>
              <a:t>Droits de la défense :</a:t>
            </a:r>
            <a:r>
              <a:rPr lang="fr-FR" sz="2600" dirty="0">
                <a:latin typeface="Calibri" panose="020F0502020204030204" pitchFamily="34" charset="0"/>
                <a:ea typeface="Calibri" panose="020F0502020204030204" pitchFamily="34" charset="0"/>
                <a:cs typeface="Calibri" panose="020F0502020204030204" pitchFamily="34" charset="0"/>
              </a:rPr>
              <a:t> art. 6 de la CESDH (droit à un procès équitable), art. 15 et 16 du Code de procédure civile (principe du contradictoire), art. L. 532-4 du Code général de la fonction publique (droit d’accès au dossier disciplinaire), art. 706-62 du Code de procédure pénale (aucune condamnation ne peut être prononcé sur le seul fondement de déclarations recueillies d’un témoin anonyme) ;</a:t>
            </a:r>
          </a:p>
          <a:p>
            <a:pPr lvl="1" algn="just">
              <a:buFont typeface="Arial" panose="020B0604020202020204" pitchFamily="34" charset="0"/>
              <a:buChar char="•"/>
            </a:pPr>
            <a:r>
              <a:rPr lang="fr-FR" sz="2600" u="sng" dirty="0">
                <a:latin typeface="Calibri" panose="020F0502020204030204" pitchFamily="34" charset="0"/>
                <a:ea typeface="Calibri" panose="020F0502020204030204" pitchFamily="34" charset="0"/>
                <a:cs typeface="Calibri" panose="020F0502020204030204" pitchFamily="34" charset="0"/>
              </a:rPr>
              <a:t>Protection du lanceur d’alerte :</a:t>
            </a:r>
            <a:r>
              <a:rPr lang="fr-FR" sz="2600" dirty="0">
                <a:latin typeface="Calibri" panose="020F0502020204030204" pitchFamily="34" charset="0"/>
                <a:ea typeface="Calibri" panose="020F0502020204030204" pitchFamily="34" charset="0"/>
                <a:cs typeface="Calibri" panose="020F0502020204030204" pitchFamily="34" charset="0"/>
              </a:rPr>
              <a:t> art. 9 de la loi Sapin II (mod. par la loi n° 2022-401 du 21 mars 2022) ;</a:t>
            </a:r>
          </a:p>
          <a:p>
            <a:pPr lvl="1" algn="just">
              <a:buFont typeface="Arial" panose="020B0604020202020204" pitchFamily="34" charset="0"/>
              <a:buChar char="•"/>
            </a:pPr>
            <a:r>
              <a:rPr lang="fr-FR" sz="2600" u="sng" dirty="0">
                <a:latin typeface="Calibri" panose="020F0502020204030204" pitchFamily="34" charset="0"/>
                <a:ea typeface="Calibri" panose="020F0502020204030204" pitchFamily="34" charset="0"/>
                <a:cs typeface="Calibri" panose="020F0502020204030204" pitchFamily="34" charset="0"/>
              </a:rPr>
              <a:t>Protection de la victime ou du témoin de harcèlement ou de discrimination :</a:t>
            </a:r>
            <a:r>
              <a:rPr lang="fr-FR" sz="2600" dirty="0">
                <a:latin typeface="Calibri" panose="020F0502020204030204" pitchFamily="34" charset="0"/>
                <a:ea typeface="Calibri" panose="020F0502020204030204" pitchFamily="34" charset="0"/>
                <a:cs typeface="Calibri" panose="020F0502020204030204" pitchFamily="34" charset="0"/>
              </a:rPr>
              <a:t> C. trav., art. L. 1152-4, L. 1153-2 et L. 1132-3</a:t>
            </a:r>
          </a:p>
          <a:p>
            <a:pPr lvl="1" algn="just">
              <a:buFont typeface="Arial" panose="020B0604020202020204" pitchFamily="34" charset="0"/>
              <a:buChar char="•"/>
            </a:pPr>
            <a:r>
              <a:rPr lang="fr-FR" sz="2600" u="sng" dirty="0">
                <a:latin typeface="Calibri" panose="020F0502020204030204" pitchFamily="34" charset="0"/>
                <a:ea typeface="Calibri" panose="020F0502020204030204" pitchFamily="34" charset="0"/>
                <a:cs typeface="Calibri" panose="020F0502020204030204" pitchFamily="34" charset="0"/>
              </a:rPr>
              <a:t>Jurisprudence européenne :</a:t>
            </a:r>
            <a:r>
              <a:rPr lang="fr-FR" sz="2600" dirty="0">
                <a:latin typeface="Calibri" panose="020F0502020204030204" pitchFamily="34" charset="0"/>
                <a:ea typeface="Calibri" panose="020F0502020204030204" pitchFamily="34" charset="0"/>
                <a:cs typeface="Calibri" panose="020F0502020204030204" pitchFamily="34" charset="0"/>
              </a:rPr>
              <a:t> CEDH, 20 nov. 1989, n° 11454/85 ; CEDH, 26 mars 1996, n° 20524/92 ; CEDH, 14 févr. 2002, n° 2668/95 ; CEDH, 25 avr. 2012, n° 46099/06</a:t>
            </a:r>
          </a:p>
          <a:p>
            <a:pPr lvl="1" algn="just">
              <a:buFont typeface="Arial" panose="020B0604020202020204" pitchFamily="34" charset="0"/>
              <a:buChar char="•"/>
            </a:pPr>
            <a:r>
              <a:rPr lang="fr-FR" sz="2600" u="sng" dirty="0">
                <a:latin typeface="Calibri" panose="020F0502020204030204" pitchFamily="34" charset="0"/>
                <a:ea typeface="Calibri" panose="020F0502020204030204" pitchFamily="34" charset="0"/>
                <a:cs typeface="Calibri" panose="020F0502020204030204" pitchFamily="34" charset="0"/>
              </a:rPr>
              <a:t>Jurisprudence interne (judiciaire) :</a:t>
            </a:r>
            <a:r>
              <a:rPr lang="fr-FR" sz="2600" dirty="0">
                <a:latin typeface="Calibri" panose="020F0502020204030204" pitchFamily="34" charset="0"/>
                <a:ea typeface="Calibri" panose="020F0502020204030204" pitchFamily="34" charset="0"/>
                <a:cs typeface="Calibri" panose="020F0502020204030204" pitchFamily="34" charset="0"/>
              </a:rPr>
              <a:t> Cass. soc., 28 févr. 2018, n° 16-19.934 ; Cass. soc., 4 juill. 2018, n° 17-18.241 ; Cass. soc., 19 avr. 2023, n° 21-20.308 ; Cass. soc., 18 oct. 2023, n° 22-10.032 ; Cass. soc., 11 déc. 2024, n° 23-15.154 ; Cass. soc., 19 mars 2025, n° 23-19.154 ; Cass. soc., 18 juin 2025, n° 23-19.022</a:t>
            </a:r>
          </a:p>
          <a:p>
            <a:pPr lvl="1" algn="just">
              <a:buFont typeface="Arial" panose="020B0604020202020204" pitchFamily="34" charset="0"/>
              <a:buChar char="•"/>
            </a:pPr>
            <a:r>
              <a:rPr lang="fr-FR" sz="2600" u="sng" dirty="0">
                <a:latin typeface="Calibri" panose="020F0502020204030204" pitchFamily="34" charset="0"/>
                <a:ea typeface="Calibri" panose="020F0502020204030204" pitchFamily="34" charset="0"/>
                <a:cs typeface="Calibri" panose="020F0502020204030204" pitchFamily="34" charset="0"/>
              </a:rPr>
              <a:t>Jurisprudence interne (administrative) :</a:t>
            </a:r>
            <a:r>
              <a:rPr lang="fr-FR" sz="2600" dirty="0">
                <a:latin typeface="Calibri" panose="020F0502020204030204" pitchFamily="34" charset="0"/>
                <a:ea typeface="Calibri" panose="020F0502020204030204" pitchFamily="34" charset="0"/>
                <a:cs typeface="Calibri" panose="020F0502020204030204" pitchFamily="34" charset="0"/>
              </a:rPr>
              <a:t> CE, 12 oct. 2006, n° 286728 ; CE, 24 nov. 2006, n° 284208 ; CE, 19 juill. 2017, n° 389635 ; CE, 5 févr. 2020, n° 433130 ; CE, 9 oct. 2020, n° 425459</a:t>
            </a:r>
          </a:p>
          <a:p>
            <a:pPr lvl="1" algn="just">
              <a:buFont typeface="Arial" panose="020B0604020202020204" pitchFamily="34" charset="0"/>
              <a:buChar char="•"/>
            </a:pPr>
            <a:r>
              <a:rPr lang="fr-FR" sz="2600" u="sng" dirty="0">
                <a:latin typeface="Calibri" panose="020F0502020204030204" pitchFamily="34" charset="0"/>
                <a:ea typeface="Calibri" panose="020F0502020204030204" pitchFamily="34" charset="0"/>
                <a:cs typeface="Calibri" panose="020F0502020204030204" pitchFamily="34" charset="0"/>
              </a:rPr>
              <a:t>Décisions du Défenseur des Droits :</a:t>
            </a:r>
            <a:r>
              <a:rPr lang="fr-FR" sz="2600" dirty="0">
                <a:latin typeface="Calibri" panose="020F0502020204030204" pitchFamily="34" charset="0"/>
                <a:ea typeface="Calibri" panose="020F0502020204030204" pitchFamily="34" charset="0"/>
                <a:cs typeface="Calibri" panose="020F0502020204030204" pitchFamily="34" charset="0"/>
              </a:rPr>
              <a:t> décision-cadre n° 2025-019 du 5 février 2025</a:t>
            </a:r>
          </a:p>
          <a:p>
            <a:pPr lvl="1" algn="just">
              <a:buFont typeface="Arial" panose="020B0604020202020204" pitchFamily="34" charset="0"/>
              <a:buChar char="•"/>
            </a:pPr>
            <a:endParaRPr lang="fr-FR" dirty="0">
              <a:latin typeface="Calibri" panose="020F0502020204030204" pitchFamily="34" charset="0"/>
              <a:ea typeface="Calibri" panose="020F0502020204030204" pitchFamily="34" charset="0"/>
              <a:cs typeface="Calibri" panose="020F0502020204030204" pitchFamily="34" charset="0"/>
            </a:endParaRPr>
          </a:p>
        </p:txBody>
      </p:sp>
      <p:sp>
        <p:nvSpPr>
          <p:cNvPr id="6" name="Titre 1">
            <a:extLst>
              <a:ext uri="{FF2B5EF4-FFF2-40B4-BE49-F238E27FC236}">
                <a16:creationId xmlns:a16="http://schemas.microsoft.com/office/drawing/2014/main" id="{6F0D57CF-812C-2934-0B4C-B51323DA5154}"/>
              </a:ext>
            </a:extLst>
          </p:cNvPr>
          <p:cNvSpPr>
            <a:spLocks noGrp="1"/>
          </p:cNvSpPr>
          <p:nvPr>
            <p:ph type="title"/>
          </p:nvPr>
        </p:nvSpPr>
        <p:spPr>
          <a:xfrm>
            <a:off x="646112" y="452439"/>
            <a:ext cx="9922651" cy="727776"/>
          </a:xfrm>
        </p:spPr>
        <p:txBody>
          <a:bodyPr/>
          <a:lstStyle/>
          <a:p>
            <a:r>
              <a:rPr kumimoji="0" lang="fr-FR"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4. Les modalités de l’audition et la question de l’anonymat</a:t>
            </a:r>
            <a:br>
              <a:rPr lang="fr-FR" dirty="0">
                <a:solidFill>
                  <a:srgbClr val="FFFF00"/>
                </a:solidFill>
              </a:rPr>
            </a:br>
            <a:endParaRPr lang="fr-FR" dirty="0"/>
          </a:p>
        </p:txBody>
      </p:sp>
    </p:spTree>
    <p:extLst>
      <p:ext uri="{BB962C8B-B14F-4D97-AF65-F5344CB8AC3E}">
        <p14:creationId xmlns:p14="http://schemas.microsoft.com/office/powerpoint/2010/main" val="148409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ED65D-1C3D-E149-5271-FAE899F65896}"/>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8B0F36B-FEB3-232B-6CC6-B7BFAD8CDDDF}"/>
              </a:ext>
            </a:extLst>
          </p:cNvPr>
          <p:cNvSpPr>
            <a:spLocks noGrp="1"/>
          </p:cNvSpPr>
          <p:nvPr>
            <p:ph idx="1"/>
          </p:nvPr>
        </p:nvSpPr>
        <p:spPr>
          <a:xfrm>
            <a:off x="704190" y="1510892"/>
            <a:ext cx="9774597" cy="3836215"/>
          </a:xfrm>
        </p:spPr>
        <p:txBody>
          <a:bodyPr>
            <a:noAutofit/>
          </a:bodyPr>
          <a:lstStyle/>
          <a:p>
            <a:pPr algn="just">
              <a:buFont typeface="Wingdings" panose="05000000000000000000" pitchFamily="2" charset="2"/>
              <a:buChar char="Ø"/>
            </a:pPr>
            <a:endParaRPr lang="fr-FR" sz="1800" u="sng" dirty="0">
              <a:latin typeface="Calibri" panose="020F0502020204030204" pitchFamily="34" charset="0"/>
              <a:ea typeface="Calibri" panose="020F0502020204030204" pitchFamily="34" charset="0"/>
              <a:cs typeface="Calibri" panose="020F0502020204030204" pitchFamily="34" charset="0"/>
            </a:endParaRPr>
          </a:p>
          <a:p>
            <a:pPr marL="57150" indent="0" algn="just">
              <a:buNone/>
            </a:pPr>
            <a:r>
              <a:rPr lang="fr-FR" sz="1800" b="1" u="sng" dirty="0">
                <a:latin typeface="Calibri" panose="020F0502020204030204" pitchFamily="34" charset="0"/>
                <a:ea typeface="Calibri" panose="020F0502020204030204" pitchFamily="34" charset="0"/>
                <a:cs typeface="Calibri" panose="020F0502020204030204" pitchFamily="34" charset="0"/>
              </a:rPr>
              <a:t>En résumé : </a:t>
            </a:r>
          </a:p>
          <a:p>
            <a:pPr marL="57150" indent="0" algn="just">
              <a:buNone/>
            </a:pPr>
            <a:r>
              <a:rPr lang="fr-FR" sz="1800" u="sng" dirty="0">
                <a:latin typeface="Calibri" panose="020F0502020204030204" pitchFamily="34" charset="0"/>
                <a:ea typeface="Calibri" panose="020F0502020204030204" pitchFamily="34" charset="0"/>
                <a:cs typeface="Calibri" panose="020F0502020204030204" pitchFamily="34" charset="0"/>
              </a:rPr>
              <a:t>Le principe :</a:t>
            </a:r>
            <a:r>
              <a:rPr lang="fr-FR" sz="1800" dirty="0">
                <a:latin typeface="Calibri" panose="020F0502020204030204" pitchFamily="34" charset="0"/>
                <a:ea typeface="Calibri" panose="020F0502020204030204" pitchFamily="34" charset="0"/>
                <a:cs typeface="Calibri" panose="020F0502020204030204" pitchFamily="34" charset="0"/>
              </a:rPr>
              <a:t> Le juge ne peut fonder sa décision uniquement ou de manière déterminante sur des témoignages anonymes. Il peut en revanche prendre en considération ces témoignages s’ils sont corroborés par d’autres éléments afin d’en analyser la crédibilité et la pertinence.</a:t>
            </a:r>
          </a:p>
          <a:p>
            <a:pPr marL="57150" indent="0" algn="just">
              <a:buNone/>
            </a:pPr>
            <a:r>
              <a:rPr lang="fr-FR" sz="1800" u="sng" dirty="0">
                <a:latin typeface="Calibri" panose="020F0502020204030204" pitchFamily="34" charset="0"/>
                <a:ea typeface="Calibri" panose="020F0502020204030204" pitchFamily="34" charset="0"/>
                <a:cs typeface="Calibri" panose="020F0502020204030204" pitchFamily="34" charset="0"/>
              </a:rPr>
              <a:t>Exception :</a:t>
            </a:r>
            <a:r>
              <a:rPr lang="fr-FR" sz="1800" dirty="0">
                <a:latin typeface="Calibri" panose="020F0502020204030204" pitchFamily="34" charset="0"/>
                <a:ea typeface="Calibri" panose="020F0502020204030204" pitchFamily="34" charset="0"/>
                <a:cs typeface="Calibri" panose="020F0502020204030204" pitchFamily="34" charset="0"/>
              </a:rPr>
              <a:t> En l’absence d’autres éléments pouvant corroborer les témoignages anonymes, il appartient au juge d'apprécier si la production d'un témoignage dont l'identité de son auteur n'est pas portée à la connaissance de celui à qui ce témoignage est opposé, porte atteinte au caractère équitable de la procédure dans son ensemble.</a:t>
            </a:r>
          </a:p>
          <a:p>
            <a:pPr marL="57150" indent="0" algn="just">
              <a:buNone/>
            </a:pPr>
            <a:r>
              <a:rPr lang="fr-FR" sz="1800" dirty="0">
                <a:latin typeface="Calibri" panose="020F0502020204030204" pitchFamily="34" charset="0"/>
                <a:ea typeface="Calibri" panose="020F0502020204030204" pitchFamily="34" charset="0"/>
                <a:cs typeface="Calibri" panose="020F0502020204030204" pitchFamily="34" charset="0"/>
              </a:rPr>
              <a:t>Pour accepter que les droits de la défense et les garanties procédurales soient restreintes, le juge doit vérifier que deux conditions sont réunies :</a:t>
            </a:r>
          </a:p>
          <a:p>
            <a:pPr marL="457200" lvl="1" indent="0" algn="just">
              <a:buNone/>
            </a:pPr>
            <a:r>
              <a:rPr lang="fr-FR" dirty="0">
                <a:latin typeface="Calibri" panose="020F0502020204030204" pitchFamily="34" charset="0"/>
                <a:ea typeface="Calibri" panose="020F0502020204030204" pitchFamily="34" charset="0"/>
                <a:cs typeface="Calibri" panose="020F0502020204030204" pitchFamily="34" charset="0"/>
              </a:rPr>
              <a:t>-	Le caractère indispensable de la production de cette preuve </a:t>
            </a:r>
          </a:p>
          <a:p>
            <a:pPr marL="457200" lvl="1" indent="0" algn="just">
              <a:buNone/>
            </a:pPr>
            <a:r>
              <a:rPr lang="fr-FR" dirty="0">
                <a:latin typeface="Calibri" panose="020F0502020204030204" pitchFamily="34" charset="0"/>
                <a:ea typeface="Calibri" panose="020F0502020204030204" pitchFamily="34" charset="0"/>
                <a:cs typeface="Calibri" panose="020F0502020204030204" pitchFamily="34" charset="0"/>
              </a:rPr>
              <a:t>-	Le caractère proportionné de l’atteinte au but poursuivi</a:t>
            </a:r>
          </a:p>
          <a:p>
            <a:pPr marL="57150" indent="0" algn="just">
              <a:buNone/>
            </a:pPr>
            <a:endParaRPr lang="fr-FR" sz="1800" dirty="0">
              <a:latin typeface="Calibri" panose="020F0502020204030204" pitchFamily="34" charset="0"/>
              <a:ea typeface="Calibri" panose="020F0502020204030204" pitchFamily="34" charset="0"/>
              <a:cs typeface="Calibri" panose="020F0502020204030204" pitchFamily="34" charset="0"/>
            </a:endParaRPr>
          </a:p>
        </p:txBody>
      </p:sp>
      <p:sp>
        <p:nvSpPr>
          <p:cNvPr id="9" name="Titre 1">
            <a:extLst>
              <a:ext uri="{FF2B5EF4-FFF2-40B4-BE49-F238E27FC236}">
                <a16:creationId xmlns:a16="http://schemas.microsoft.com/office/drawing/2014/main" id="{45F3F576-AC51-644E-1BCC-B633A170BC7D}"/>
              </a:ext>
            </a:extLst>
          </p:cNvPr>
          <p:cNvSpPr txBox="1">
            <a:spLocks noGrp="1"/>
          </p:cNvSpPr>
          <p:nvPr>
            <p:ph type="title"/>
          </p:nvPr>
        </p:nvSpPr>
        <p:spPr>
          <a:xfrm>
            <a:off x="588035" y="265814"/>
            <a:ext cx="9890752" cy="58788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4. Les modalités de l’audition et la question de l’anonymat</a:t>
            </a:r>
            <a:br>
              <a:rPr lang="fr-FR" dirty="0">
                <a:solidFill>
                  <a:srgbClr val="FFFF00"/>
                </a:solidFill>
              </a:rPr>
            </a:br>
            <a:br>
              <a:rPr lang="fr-FR" dirty="0">
                <a:solidFill>
                  <a:srgbClr val="FFFF00"/>
                </a:solidFill>
              </a:rPr>
            </a:br>
            <a:endParaRPr lang="fr-FR" dirty="0"/>
          </a:p>
        </p:txBody>
      </p:sp>
    </p:spTree>
    <p:extLst>
      <p:ext uri="{BB962C8B-B14F-4D97-AF65-F5344CB8AC3E}">
        <p14:creationId xmlns:p14="http://schemas.microsoft.com/office/powerpoint/2010/main" val="3272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E72FB-60D1-163A-00AE-EE68A88D600D}"/>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B354548-5399-AC66-8E41-56007D04D4FD}"/>
              </a:ext>
            </a:extLst>
          </p:cNvPr>
          <p:cNvSpPr>
            <a:spLocks noGrp="1"/>
          </p:cNvSpPr>
          <p:nvPr>
            <p:ph idx="1"/>
          </p:nvPr>
        </p:nvSpPr>
        <p:spPr>
          <a:xfrm>
            <a:off x="646112" y="1137419"/>
            <a:ext cx="9748718" cy="543463"/>
          </a:xfrm>
        </p:spPr>
        <p:txBody>
          <a:bodyPr>
            <a:noAutofit/>
          </a:bodyPr>
          <a:lstStyle/>
          <a:p>
            <a:pPr algn="just">
              <a:buFont typeface="Wingdings" panose="05000000000000000000" pitchFamily="2" charset="2"/>
              <a:buChar char="Ø"/>
            </a:pPr>
            <a:r>
              <a:rPr lang="fr-FR" sz="1300" u="sng" dirty="0">
                <a:latin typeface="Calibri" panose="020F0502020204030204" pitchFamily="34" charset="0"/>
                <a:ea typeface="Calibri" panose="020F0502020204030204" pitchFamily="34" charset="0"/>
                <a:cs typeface="Calibri" panose="020F0502020204030204" pitchFamily="34" charset="0"/>
              </a:rPr>
              <a:t>Développements &amp; recommandations :</a:t>
            </a:r>
          </a:p>
          <a:p>
            <a:pPr marL="0" indent="0" algn="just">
              <a:buNone/>
            </a:pPr>
            <a:r>
              <a:rPr lang="fr-FR" sz="1300" dirty="0">
                <a:latin typeface="Calibri" panose="020F0502020204030204" pitchFamily="34" charset="0"/>
                <a:ea typeface="Calibri" panose="020F0502020204030204" pitchFamily="34" charset="0"/>
                <a:cs typeface="Calibri" panose="020F0502020204030204" pitchFamily="34" charset="0"/>
              </a:rPr>
              <a:t>Dans le cadre de l’enquête interne, la question se pose donc notamment de</a:t>
            </a:r>
            <a:endParaRPr lang="fr-FR" sz="1300" u="sng" dirty="0">
              <a:latin typeface="Calibri" panose="020F0502020204030204" pitchFamily="34" charset="0"/>
              <a:ea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5575EB6F-BEA2-3652-FB12-6930600FAC30}"/>
              </a:ext>
            </a:extLst>
          </p:cNvPr>
          <p:cNvSpPr txBox="1"/>
          <p:nvPr/>
        </p:nvSpPr>
        <p:spPr>
          <a:xfrm>
            <a:off x="646112" y="1855699"/>
            <a:ext cx="4020779" cy="4401205"/>
          </a:xfrm>
          <a:prstGeom prst="rect">
            <a:avLst/>
          </a:prstGeom>
          <a:noFill/>
        </p:spPr>
        <p:txBody>
          <a:bodyPr wrap="square" rtlCol="0">
            <a:spAutoFit/>
          </a:bodyPr>
          <a:lstStyle/>
          <a:p>
            <a:pPr algn="just"/>
            <a:r>
              <a:rPr lang="fr-FR" sz="1300" b="1" dirty="0">
                <a:latin typeface="Calibri" panose="020F0502020204030204" pitchFamily="34" charset="0"/>
                <a:ea typeface="Calibri" panose="020F0502020204030204" pitchFamily="34" charset="0"/>
                <a:cs typeface="Calibri" panose="020F0502020204030204" pitchFamily="34" charset="0"/>
              </a:rPr>
              <a:t>1.	L’obligation ou pas de donner la possibilité de l’anonymat ou de l’anonymisation</a:t>
            </a:r>
          </a:p>
          <a:p>
            <a:pPr algn="just"/>
            <a:endParaRPr lang="fr-FR" sz="500" dirty="0">
              <a:latin typeface="Calibri" panose="020F0502020204030204" pitchFamily="34" charset="0"/>
              <a:ea typeface="Calibri" panose="020F0502020204030204" pitchFamily="34" charset="0"/>
              <a:cs typeface="Calibri" panose="020F0502020204030204" pitchFamily="34" charset="0"/>
            </a:endParaRPr>
          </a:p>
          <a:p>
            <a:pPr algn="just"/>
            <a:r>
              <a:rPr lang="fr-FR" sz="1300" dirty="0">
                <a:latin typeface="Calibri" panose="020F0502020204030204" pitchFamily="34" charset="0"/>
                <a:ea typeface="Calibri" panose="020F0502020204030204" pitchFamily="34" charset="0"/>
                <a:cs typeface="Calibri" panose="020F0502020204030204" pitchFamily="34" charset="0"/>
              </a:rPr>
              <a:t>L’on constate qu’il existe des pratiques différentes :</a:t>
            </a:r>
          </a:p>
          <a:p>
            <a:pPr lvl="0" algn="just"/>
            <a:endParaRPr lang="fr-FR" sz="500"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fr-FR" sz="1300" dirty="0">
                <a:latin typeface="Calibri" panose="020F0502020204030204" pitchFamily="34" charset="0"/>
                <a:ea typeface="Calibri" panose="020F0502020204030204" pitchFamily="34" charset="0"/>
                <a:cs typeface="Calibri" panose="020F0502020204030204" pitchFamily="34" charset="0"/>
              </a:rPr>
              <a:t>Certains estiment qu’il est du ressort du principe de loyauté de proposer systématiquement cette possibilité ;</a:t>
            </a:r>
          </a:p>
          <a:p>
            <a:pPr marL="285750" lvl="0" indent="-285750" algn="just">
              <a:buFont typeface="Arial" panose="020B0604020202020204" pitchFamily="34" charset="0"/>
              <a:buChar char="•"/>
            </a:pPr>
            <a:r>
              <a:rPr lang="fr-FR" sz="1300" dirty="0">
                <a:latin typeface="Calibri" panose="020F0502020204030204" pitchFamily="34" charset="0"/>
                <a:ea typeface="Calibri" panose="020F0502020204030204" pitchFamily="34" charset="0"/>
                <a:cs typeface="Calibri" panose="020F0502020204030204" pitchFamily="34" charset="0"/>
              </a:rPr>
              <a:t>D’autres ne le font pas, estimant que le risque d’atteinte au principe du contradictoire lié à des demandes systématiques d’anonymisations est important et que la recevabilité du rapport peut être remise en cause sur ce fondement.</a:t>
            </a:r>
          </a:p>
          <a:p>
            <a:pPr algn="just"/>
            <a:endParaRPr lang="fr-FR" sz="500" dirty="0">
              <a:latin typeface="Calibri" panose="020F0502020204030204" pitchFamily="34" charset="0"/>
              <a:ea typeface="Calibri" panose="020F0502020204030204" pitchFamily="34" charset="0"/>
              <a:cs typeface="Calibri" panose="020F0502020204030204" pitchFamily="34" charset="0"/>
            </a:endParaRPr>
          </a:p>
          <a:p>
            <a:pPr algn="just"/>
            <a:r>
              <a:rPr lang="fr-FR" sz="1300" dirty="0">
                <a:latin typeface="Calibri" panose="020F0502020204030204" pitchFamily="34" charset="0"/>
                <a:ea typeface="Calibri" panose="020F0502020204030204" pitchFamily="34" charset="0"/>
                <a:cs typeface="Calibri" panose="020F0502020204030204" pitchFamily="34" charset="0"/>
              </a:rPr>
              <a:t>En tout état de cause, il est important de rappeler en revanche aux témoins et à l’auteur du signalement de la protection dont ils bénéficient.</a:t>
            </a:r>
          </a:p>
          <a:p>
            <a:pPr algn="just"/>
            <a:endParaRPr lang="fr-FR" sz="500" dirty="0">
              <a:latin typeface="Calibri" panose="020F0502020204030204" pitchFamily="34" charset="0"/>
              <a:ea typeface="Calibri" panose="020F0502020204030204" pitchFamily="34" charset="0"/>
              <a:cs typeface="Calibri" panose="020F0502020204030204" pitchFamily="34" charset="0"/>
            </a:endParaRPr>
          </a:p>
          <a:p>
            <a:pPr algn="just"/>
            <a:r>
              <a:rPr lang="fr-FR" sz="1300" dirty="0">
                <a:latin typeface="Calibri" panose="020F0502020204030204" pitchFamily="34" charset="0"/>
                <a:ea typeface="Calibri" panose="020F0502020204030204" pitchFamily="34" charset="0"/>
                <a:cs typeface="Calibri" panose="020F0502020204030204" pitchFamily="34" charset="0"/>
              </a:rPr>
              <a:t>En cas de demande d’anonymat ou d’anonymisation, il ressort de la jurisprudence récente qu’il faut pouvoir justifier du motif de la demande. </a:t>
            </a:r>
          </a:p>
          <a:p>
            <a:pPr algn="just"/>
            <a:endParaRPr lang="fr-FR" sz="500" dirty="0">
              <a:latin typeface="Calibri" panose="020F0502020204030204" pitchFamily="34" charset="0"/>
              <a:ea typeface="Calibri" panose="020F0502020204030204" pitchFamily="34" charset="0"/>
              <a:cs typeface="Calibri" panose="020F0502020204030204" pitchFamily="34" charset="0"/>
            </a:endParaRPr>
          </a:p>
          <a:p>
            <a:pPr algn="just"/>
            <a:r>
              <a:rPr lang="fr-FR" sz="1300" dirty="0">
                <a:latin typeface="Calibri" panose="020F0502020204030204" pitchFamily="34" charset="0"/>
                <a:ea typeface="Calibri" panose="020F0502020204030204" pitchFamily="34" charset="0"/>
                <a:cs typeface="Calibri" panose="020F0502020204030204" pitchFamily="34" charset="0"/>
              </a:rPr>
              <a:t>La question de savoir s’il est du ressort du rôle de l’avocat enquêteur d’enregistrer ce motif ?</a:t>
            </a:r>
          </a:p>
        </p:txBody>
      </p:sp>
      <p:sp>
        <p:nvSpPr>
          <p:cNvPr id="5" name="ZoneTexte 4">
            <a:extLst>
              <a:ext uri="{FF2B5EF4-FFF2-40B4-BE49-F238E27FC236}">
                <a16:creationId xmlns:a16="http://schemas.microsoft.com/office/drawing/2014/main" id="{D35D8AE9-DF09-8D0A-FAD4-2C6FAB13B467}"/>
              </a:ext>
            </a:extLst>
          </p:cNvPr>
          <p:cNvSpPr txBox="1"/>
          <p:nvPr/>
        </p:nvSpPr>
        <p:spPr>
          <a:xfrm>
            <a:off x="4856538" y="1855699"/>
            <a:ext cx="6689350" cy="4801314"/>
          </a:xfrm>
          <a:prstGeom prst="rect">
            <a:avLst/>
          </a:prstGeom>
          <a:noFill/>
        </p:spPr>
        <p:txBody>
          <a:bodyPr wrap="square" rtlCol="0">
            <a:spAutoFit/>
          </a:bodyPr>
          <a:lstStyle/>
          <a:p>
            <a:pPr algn="just"/>
            <a:r>
              <a:rPr lang="fr-FR" sz="1300" b="1" dirty="0">
                <a:latin typeface="Calibri" panose="020F0502020204030204" pitchFamily="34" charset="0"/>
                <a:ea typeface="Calibri" panose="020F0502020204030204" pitchFamily="34" charset="0"/>
                <a:cs typeface="Calibri" panose="020F0502020204030204" pitchFamily="34" charset="0"/>
              </a:rPr>
              <a:t>2.	La réponse à apporter aux demandes éventuelles d’anonymat ou d’anonymisation et de la manière de sécuriser la valeur du rapport en cas d’anonymat ou d’anonymisation.</a:t>
            </a:r>
            <a:r>
              <a:rPr lang="fr-FR" sz="1300" dirty="0">
                <a:latin typeface="Calibri" panose="020F0502020204030204" pitchFamily="34" charset="0"/>
                <a:ea typeface="Calibri" panose="020F0502020204030204" pitchFamily="34" charset="0"/>
                <a:cs typeface="Calibri" panose="020F0502020204030204" pitchFamily="34" charset="0"/>
              </a:rPr>
              <a:t> </a:t>
            </a:r>
          </a:p>
          <a:p>
            <a:pPr algn="just"/>
            <a:endParaRPr lang="fr-FR" sz="500" dirty="0">
              <a:latin typeface="Calibri" panose="020F0502020204030204" pitchFamily="34" charset="0"/>
              <a:ea typeface="Calibri" panose="020F0502020204030204" pitchFamily="34" charset="0"/>
              <a:cs typeface="Calibri" panose="020F0502020204030204" pitchFamily="34" charset="0"/>
            </a:endParaRPr>
          </a:p>
          <a:p>
            <a:pPr algn="just"/>
            <a:r>
              <a:rPr lang="fr-FR" sz="1300" dirty="0">
                <a:latin typeface="Calibri" panose="020F0502020204030204" pitchFamily="34" charset="0"/>
                <a:ea typeface="Calibri" panose="020F0502020204030204" pitchFamily="34" charset="0"/>
                <a:cs typeface="Calibri" panose="020F0502020204030204" pitchFamily="34" charset="0"/>
              </a:rPr>
              <a:t>Privilégier l’anonymisation :</a:t>
            </a:r>
          </a:p>
          <a:p>
            <a:pPr marL="742950" lvl="1" indent="-285750" algn="just">
              <a:buFont typeface="Arial" panose="020B0604020202020204" pitchFamily="34" charset="0"/>
              <a:buChar char="•"/>
            </a:pPr>
            <a:r>
              <a:rPr lang="fr-FR" sz="1300" dirty="0">
                <a:latin typeface="Calibri" panose="020F0502020204030204" pitchFamily="34" charset="0"/>
                <a:ea typeface="Calibri" panose="020F0502020204030204" pitchFamily="34" charset="0"/>
                <a:cs typeface="Calibri" panose="020F0502020204030204" pitchFamily="34" charset="0"/>
              </a:rPr>
              <a:t>attribuer un identifiant unique à chaque témoin conservé dans un registre confidentiel</a:t>
            </a:r>
          </a:p>
          <a:p>
            <a:pPr marL="742950" lvl="1" indent="-285750" algn="just">
              <a:buFont typeface="Arial" panose="020B0604020202020204" pitchFamily="34" charset="0"/>
              <a:buChar char="•"/>
            </a:pPr>
            <a:r>
              <a:rPr lang="fr-FR" sz="1300" dirty="0">
                <a:latin typeface="Calibri" panose="020F0502020204030204" pitchFamily="34" charset="0"/>
                <a:ea typeface="Calibri" panose="020F0502020204030204" pitchFamily="34" charset="0"/>
                <a:cs typeface="Calibri" panose="020F0502020204030204" pitchFamily="34" charset="0"/>
              </a:rPr>
              <a:t>préciser les modalités de diffusion de ce registre</a:t>
            </a:r>
          </a:p>
          <a:p>
            <a:pPr marL="742950" lvl="1" indent="-285750" algn="just">
              <a:buFont typeface="Arial" panose="020B0604020202020204" pitchFamily="34" charset="0"/>
              <a:buChar char="•"/>
            </a:pPr>
            <a:r>
              <a:rPr lang="fr-FR" sz="1300" dirty="0">
                <a:latin typeface="Calibri" panose="020F0502020204030204" pitchFamily="34" charset="0"/>
                <a:ea typeface="Calibri" panose="020F0502020204030204" pitchFamily="34" charset="0"/>
                <a:cs typeface="Calibri" panose="020F0502020204030204" pitchFamily="34" charset="0"/>
              </a:rPr>
              <a:t>préciser la durée de conservation de ce registre</a:t>
            </a:r>
          </a:p>
          <a:p>
            <a:pPr algn="just"/>
            <a:endParaRPr lang="fr-FR" sz="500" dirty="0">
              <a:latin typeface="Calibri" panose="020F0502020204030204" pitchFamily="34" charset="0"/>
              <a:ea typeface="Calibri" panose="020F0502020204030204" pitchFamily="34" charset="0"/>
              <a:cs typeface="Calibri" panose="020F0502020204030204" pitchFamily="34" charset="0"/>
            </a:endParaRPr>
          </a:p>
          <a:p>
            <a:pPr algn="just"/>
            <a:r>
              <a:rPr lang="fr-FR" sz="1300" dirty="0">
                <a:latin typeface="Calibri" panose="020F0502020204030204" pitchFamily="34" charset="0"/>
                <a:ea typeface="Calibri" panose="020F0502020204030204" pitchFamily="34" charset="0"/>
                <a:cs typeface="Calibri" panose="020F0502020204030204" pitchFamily="34" charset="0"/>
              </a:rPr>
              <a:t>Nécessaire intervention d’un tiers de confiance lorsque l’enquête n’est pas confiée à un avocat enquêteur.</a:t>
            </a:r>
          </a:p>
          <a:p>
            <a:pPr algn="just"/>
            <a:endParaRPr lang="fr-FR" sz="500" dirty="0">
              <a:latin typeface="Calibri" panose="020F0502020204030204" pitchFamily="34" charset="0"/>
              <a:ea typeface="Calibri" panose="020F0502020204030204" pitchFamily="34" charset="0"/>
              <a:cs typeface="Calibri" panose="020F0502020204030204" pitchFamily="34" charset="0"/>
            </a:endParaRPr>
          </a:p>
          <a:p>
            <a:pPr algn="just"/>
            <a:r>
              <a:rPr lang="fr-FR" sz="1300" u="sng" dirty="0">
                <a:latin typeface="Calibri" panose="020F0502020204030204" pitchFamily="34" charset="0"/>
                <a:ea typeface="Calibri" panose="020F0502020204030204" pitchFamily="34" charset="0"/>
                <a:cs typeface="Calibri" panose="020F0502020204030204" pitchFamily="34" charset="0"/>
              </a:rPr>
              <a:t>Durant l’enquête :</a:t>
            </a:r>
            <a:r>
              <a:rPr lang="fr-FR" sz="1300" dirty="0">
                <a:latin typeface="Calibri" panose="020F0502020204030204" pitchFamily="34" charset="0"/>
                <a:ea typeface="Calibri" panose="020F0502020204030204" pitchFamily="34" charset="0"/>
                <a:cs typeface="Calibri" panose="020F0502020204030204" pitchFamily="34" charset="0"/>
              </a:rPr>
              <a:t> veiller à communiquer au mis en cause les propos des témoignages de manière suffisamment précise même s’ils sont anonymisés  </a:t>
            </a:r>
          </a:p>
          <a:p>
            <a:pPr algn="just"/>
            <a:endParaRPr lang="fr-FR" sz="500" dirty="0">
              <a:latin typeface="Calibri" panose="020F0502020204030204" pitchFamily="34" charset="0"/>
              <a:ea typeface="Calibri" panose="020F0502020204030204" pitchFamily="34" charset="0"/>
              <a:cs typeface="Calibri" panose="020F0502020204030204" pitchFamily="34" charset="0"/>
            </a:endParaRPr>
          </a:p>
          <a:p>
            <a:pPr algn="just"/>
            <a:r>
              <a:rPr lang="fr-FR" sz="1300" dirty="0">
                <a:latin typeface="Calibri" panose="020F0502020204030204" pitchFamily="34" charset="0"/>
                <a:ea typeface="Calibri" panose="020F0502020204030204" pitchFamily="34" charset="0"/>
                <a:cs typeface="Calibri" panose="020F0502020204030204" pitchFamily="34" charset="0"/>
              </a:rPr>
              <a:t>Justifier le rapport sur :</a:t>
            </a:r>
          </a:p>
          <a:p>
            <a:pPr marL="742950" lvl="1" indent="-285750" algn="just">
              <a:buFont typeface="Arial" panose="020B0604020202020204" pitchFamily="34" charset="0"/>
              <a:buChar char="•"/>
            </a:pPr>
            <a:r>
              <a:rPr lang="fr-FR" sz="1300" dirty="0">
                <a:latin typeface="Calibri" panose="020F0502020204030204" pitchFamily="34" charset="0"/>
                <a:ea typeface="Calibri" panose="020F0502020204030204" pitchFamily="34" charset="0"/>
                <a:cs typeface="Calibri" panose="020F0502020204030204" pitchFamily="34" charset="0"/>
              </a:rPr>
              <a:t>La présence d’autres éléments corroborant</a:t>
            </a:r>
          </a:p>
          <a:p>
            <a:pPr marL="742950" lvl="1" indent="-285750" algn="just">
              <a:buFont typeface="Arial" panose="020B0604020202020204" pitchFamily="34" charset="0"/>
              <a:buChar char="•"/>
            </a:pPr>
            <a:r>
              <a:rPr lang="fr-FR" sz="1300" dirty="0">
                <a:latin typeface="Calibri" panose="020F0502020204030204" pitchFamily="34" charset="0"/>
                <a:ea typeface="Calibri" panose="020F0502020204030204" pitchFamily="34" charset="0"/>
                <a:cs typeface="Calibri" panose="020F0502020204030204" pitchFamily="34" charset="0"/>
              </a:rPr>
              <a:t>L’absence d’atteinte au caractère équitable de la procédure </a:t>
            </a:r>
          </a:p>
          <a:p>
            <a:pPr marL="742950" lvl="1" indent="-285750" algn="just">
              <a:buFont typeface="Arial" panose="020B0604020202020204" pitchFamily="34" charset="0"/>
              <a:buChar char="•"/>
            </a:pPr>
            <a:r>
              <a:rPr lang="fr-FR" sz="1300" dirty="0">
                <a:latin typeface="Calibri" panose="020F0502020204030204" pitchFamily="34" charset="0"/>
                <a:ea typeface="Calibri" panose="020F0502020204030204" pitchFamily="34" charset="0"/>
                <a:cs typeface="Calibri" panose="020F0502020204030204" pitchFamily="34" charset="0"/>
              </a:rPr>
              <a:t>L’obligation de sécurité qui pèse sur l’employeur</a:t>
            </a:r>
          </a:p>
          <a:p>
            <a:pPr algn="just"/>
            <a:endParaRPr lang="fr-FR" sz="500" dirty="0">
              <a:latin typeface="Calibri" panose="020F0502020204030204" pitchFamily="34" charset="0"/>
              <a:ea typeface="Calibri" panose="020F0502020204030204" pitchFamily="34" charset="0"/>
              <a:cs typeface="Calibri" panose="020F0502020204030204" pitchFamily="34" charset="0"/>
            </a:endParaRPr>
          </a:p>
          <a:p>
            <a:pPr algn="just"/>
            <a:r>
              <a:rPr lang="fr-FR" sz="1300" dirty="0">
                <a:latin typeface="Calibri" panose="020F0502020204030204" pitchFamily="34" charset="0"/>
                <a:ea typeface="Calibri" panose="020F0502020204030204" pitchFamily="34" charset="0"/>
                <a:cs typeface="Calibri" panose="020F0502020204030204" pitchFamily="34" charset="0"/>
              </a:rPr>
              <a:t>En cas de demande de levée de l’anonymat ou de la confidentialité par une juridiction, est-il possible de faire intervenir le représentant du bâtonnier ? L’intérêt de son intervention serait réel puisqu’il pourrait alors prendre connaissance du témoignage sans anonymisation et confidentialité, apprécier l’opportunité de la demande d’anonymisation et, s’il estime celle-ci justifiée, confirmer la teneur du témoignage à la juridiction ainsi que la légitimité de la demande.</a:t>
            </a:r>
          </a:p>
        </p:txBody>
      </p:sp>
      <p:sp>
        <p:nvSpPr>
          <p:cNvPr id="8" name="Titre 1">
            <a:extLst>
              <a:ext uri="{FF2B5EF4-FFF2-40B4-BE49-F238E27FC236}">
                <a16:creationId xmlns:a16="http://schemas.microsoft.com/office/drawing/2014/main" id="{06E24D88-14CE-C6BD-4EFA-44937AEEF4B6}"/>
              </a:ext>
            </a:extLst>
          </p:cNvPr>
          <p:cNvSpPr>
            <a:spLocks noGrp="1"/>
          </p:cNvSpPr>
          <p:nvPr>
            <p:ph type="title"/>
          </p:nvPr>
        </p:nvSpPr>
        <p:spPr>
          <a:xfrm>
            <a:off x="646113" y="452438"/>
            <a:ext cx="9404350" cy="1400175"/>
          </a:xfrm>
        </p:spPr>
        <p:txBody>
          <a:bodyPr/>
          <a:lstStyle/>
          <a:p>
            <a:br>
              <a:rPr lang="fr-FR" dirty="0">
                <a:solidFill>
                  <a:srgbClr val="FFFF00"/>
                </a:solidFill>
              </a:rPr>
            </a:br>
            <a:endParaRPr lang="fr-FR" dirty="0"/>
          </a:p>
        </p:txBody>
      </p:sp>
      <p:sp>
        <p:nvSpPr>
          <p:cNvPr id="9" name="Titre 1">
            <a:extLst>
              <a:ext uri="{FF2B5EF4-FFF2-40B4-BE49-F238E27FC236}">
                <a16:creationId xmlns:a16="http://schemas.microsoft.com/office/drawing/2014/main" id="{3895D236-CC6C-11DA-3973-674935A5EF61}"/>
              </a:ext>
            </a:extLst>
          </p:cNvPr>
          <p:cNvSpPr txBox="1">
            <a:spLocks/>
          </p:cNvSpPr>
          <p:nvPr/>
        </p:nvSpPr>
        <p:spPr>
          <a:xfrm>
            <a:off x="699276" y="212651"/>
            <a:ext cx="9880120" cy="122816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4. Les modalités de l’audition et la question de l’anonymat</a:t>
            </a:r>
            <a:br>
              <a:rPr lang="fr-FR" dirty="0">
                <a:solidFill>
                  <a:srgbClr val="FFFF00"/>
                </a:solidFill>
              </a:rPr>
            </a:br>
            <a:endParaRPr lang="fr-FR" dirty="0"/>
          </a:p>
        </p:txBody>
      </p:sp>
    </p:spTree>
    <p:extLst>
      <p:ext uri="{BB962C8B-B14F-4D97-AF65-F5344CB8AC3E}">
        <p14:creationId xmlns:p14="http://schemas.microsoft.com/office/powerpoint/2010/main" val="46461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3D277-4F07-FB3E-D8D4-B26940CCC54F}"/>
              </a:ext>
            </a:extLst>
          </p:cNvPr>
          <p:cNvSpPr>
            <a:spLocks noGrp="1"/>
          </p:cNvSpPr>
          <p:nvPr>
            <p:ph type="title"/>
          </p:nvPr>
        </p:nvSpPr>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5. La recevabilité des preuves</a:t>
            </a:r>
            <a:br>
              <a:rPr lang="fr-FR" sz="3200" dirty="0">
                <a:solidFill>
                  <a:srgbClr val="FFFF00"/>
                </a:solidFill>
              </a:rPr>
            </a:br>
            <a:endParaRPr lang="fr-FR" sz="3200" dirty="0"/>
          </a:p>
        </p:txBody>
      </p:sp>
      <p:sp>
        <p:nvSpPr>
          <p:cNvPr id="3" name="Espace réservé du contenu 2">
            <a:extLst>
              <a:ext uri="{FF2B5EF4-FFF2-40B4-BE49-F238E27FC236}">
                <a16:creationId xmlns:a16="http://schemas.microsoft.com/office/drawing/2014/main" id="{76C21F99-CE1A-FD65-4D90-11AD0724E1EE}"/>
              </a:ext>
            </a:extLst>
          </p:cNvPr>
          <p:cNvSpPr>
            <a:spLocks noGrp="1"/>
          </p:cNvSpPr>
          <p:nvPr>
            <p:ph idx="1"/>
          </p:nvPr>
        </p:nvSpPr>
        <p:spPr>
          <a:xfrm>
            <a:off x="875201" y="1853248"/>
            <a:ext cx="8946541" cy="4195481"/>
          </a:xfrm>
        </p:spPr>
        <p:txBody>
          <a:bodyPr>
            <a:normAutofit/>
          </a:bodyPr>
          <a:lstStyle/>
          <a:p>
            <a:pPr marL="0" indent="0" algn="just">
              <a:buNone/>
              <a:defRPr sz="1600">
                <a:latin typeface="Calibri"/>
              </a:defRPr>
            </a:pPr>
            <a:r>
              <a:rPr lang="fr-FR" sz="1800" dirty="0"/>
              <a:t>La preuve constitue un enjeu fondamental dans les litiges en droit du travail, notamment devant le conseil de prud’hommes où l’équilibre entre les droits de l’employeur et ceux du salarié est particulièrement sensible. Longtemps, la jurisprudence a adopté une approche stricte, écartant toute preuve obtenue de manière déloyale ou illicite. Cependant, sous l’influence de la Convention européenne des droits de l’homme (article 6), la Cour de cassation a progressivement infléchi sa position, conduisant à l’instauration d’un régime juridique plus nuancé, conciliant le droit à la preuve avec la protection des droits fondamentaux.</a:t>
            </a:r>
          </a:p>
        </p:txBody>
      </p:sp>
    </p:spTree>
    <p:extLst>
      <p:ext uri="{BB962C8B-B14F-4D97-AF65-F5344CB8AC3E}">
        <p14:creationId xmlns:p14="http://schemas.microsoft.com/office/powerpoint/2010/main" val="306821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7DCEA-9B94-CFC3-6B0B-1E1C7A1B41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9B630E2-4297-3CA8-3D65-6E5CBACFF1C6}"/>
              </a:ext>
            </a:extLst>
          </p:cNvPr>
          <p:cNvSpPr>
            <a:spLocks noGrp="1"/>
          </p:cNvSpPr>
          <p:nvPr>
            <p:ph type="title"/>
          </p:nvPr>
        </p:nvSpPr>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5. La recevabilité des preuves</a:t>
            </a:r>
            <a:br>
              <a:rPr lang="fr-FR" sz="3200" dirty="0">
                <a:solidFill>
                  <a:srgbClr val="FFFF00"/>
                </a:solidFill>
              </a:rPr>
            </a:br>
            <a:endParaRPr lang="fr-FR" sz="3200" dirty="0"/>
          </a:p>
        </p:txBody>
      </p:sp>
      <p:sp>
        <p:nvSpPr>
          <p:cNvPr id="3" name="Espace réservé du contenu 2">
            <a:extLst>
              <a:ext uri="{FF2B5EF4-FFF2-40B4-BE49-F238E27FC236}">
                <a16:creationId xmlns:a16="http://schemas.microsoft.com/office/drawing/2014/main" id="{2E4B199B-052E-B506-3B46-95D2C098EF0C}"/>
              </a:ext>
            </a:extLst>
          </p:cNvPr>
          <p:cNvSpPr>
            <a:spLocks noGrp="1"/>
          </p:cNvSpPr>
          <p:nvPr>
            <p:ph idx="1"/>
          </p:nvPr>
        </p:nvSpPr>
        <p:spPr>
          <a:xfrm>
            <a:off x="646112" y="1661375"/>
            <a:ext cx="9404722" cy="3747751"/>
          </a:xfrm>
        </p:spPr>
        <p:txBody>
          <a:bodyPr>
            <a:normAutofit/>
          </a:bodyPr>
          <a:lstStyle/>
          <a:p>
            <a:pPr>
              <a:defRPr sz="1600">
                <a:latin typeface="Calibri"/>
              </a:defRPr>
            </a:pPr>
            <a:r>
              <a:rPr lang="fr-FR" sz="1800" b="1" u="sng" dirty="0"/>
              <a:t>Cadre juridique :</a:t>
            </a:r>
          </a:p>
          <a:p>
            <a:pPr marL="0" indent="0">
              <a:buNone/>
              <a:defRPr sz="1600">
                <a:latin typeface="Calibri"/>
              </a:defRPr>
            </a:pPr>
            <a:endParaRPr lang="fr-FR" sz="1800" u="sng" dirty="0"/>
          </a:p>
          <a:p>
            <a:pPr marL="0" indent="0" algn="just">
              <a:buNone/>
              <a:defRPr sz="1600">
                <a:latin typeface="Calibri"/>
              </a:defRPr>
            </a:pPr>
            <a:r>
              <a:rPr lang="fr-FR" sz="1800" dirty="0"/>
              <a:t>En matière civile et prud’homale, la recevabilité de la preuve repose sur des principes généraux : le respect du contradictoire, la loyauté des débats et la protection des droits fondamentaux, au premier rang desquels figurent le droit au respect de la vie privée et la protection des données personnelles. Ces exigences doivent être mises en balance avec le droit, pour chaque partie, de présenter les éléments nécessaires à la défense de ses prétentions. Le juge est ainsi amené à arbitrer entre l’exigence de loyauté et le droit à la preuve.</a:t>
            </a:r>
          </a:p>
          <a:p>
            <a:pPr marL="0" indent="0">
              <a:buNone/>
              <a:defRPr sz="1600">
                <a:latin typeface="Calibri"/>
              </a:defRPr>
            </a:pPr>
            <a:endParaRPr lang="fr-FR" sz="1800" dirty="0"/>
          </a:p>
          <a:p>
            <a:pPr>
              <a:defRPr sz="1600">
                <a:latin typeface="Calibri"/>
              </a:defRPr>
            </a:pPr>
            <a:endParaRPr lang="fr-FR" dirty="0"/>
          </a:p>
          <a:p>
            <a:pPr marL="0" indent="0">
              <a:buNone/>
              <a:defRPr sz="1600">
                <a:latin typeface="Calibri"/>
              </a:defRPr>
            </a:pPr>
            <a:endParaRPr lang="fr-FR" dirty="0"/>
          </a:p>
        </p:txBody>
      </p:sp>
    </p:spTree>
    <p:extLst>
      <p:ext uri="{BB962C8B-B14F-4D97-AF65-F5344CB8AC3E}">
        <p14:creationId xmlns:p14="http://schemas.microsoft.com/office/powerpoint/2010/main" val="161006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C3BA0-E01A-9800-FDF2-7E81FC91173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83BCF28-BD2D-4DDE-CC5D-B8C884E165CB}"/>
              </a:ext>
            </a:extLst>
          </p:cNvPr>
          <p:cNvSpPr>
            <a:spLocks noGrp="1"/>
          </p:cNvSpPr>
          <p:nvPr>
            <p:ph type="ctrTitle"/>
          </p:nvPr>
        </p:nvSpPr>
        <p:spPr>
          <a:xfrm>
            <a:off x="1450790" y="1232356"/>
            <a:ext cx="9349482" cy="4086045"/>
          </a:xfrm>
        </p:spPr>
        <p:txBody>
          <a:bodyPr/>
          <a:lstStyle/>
          <a:p>
            <a:pPr lvl="0">
              <a:spcBef>
                <a:spcPts val="1000"/>
              </a:spcBef>
              <a:buClr>
                <a:srgbClr val="1E5155">
                  <a:lumMod val="40000"/>
                  <a:lumOff val="60000"/>
                </a:srgbClr>
              </a:buClr>
              <a:buSzPct val="80000"/>
            </a:pPr>
            <a:r>
              <a:rPr lang="fr-FR" sz="2800" b="1" dirty="0">
                <a:solidFill>
                  <a:schemeClr val="tx1"/>
                </a:solidFill>
              </a:rPr>
              <a:t>1.</a:t>
            </a:r>
            <a:r>
              <a:rPr lang="fr-FR" sz="2800" dirty="0">
                <a:solidFill>
                  <a:schemeClr val="tx1"/>
                </a:solidFill>
              </a:rPr>
              <a:t> Intervention de Mme PAU-LANGEVIN (Adjointe au Défenseur des droits)</a:t>
            </a:r>
            <a:br>
              <a:rPr lang="fr-FR" sz="2800" dirty="0">
                <a:solidFill>
                  <a:schemeClr val="tx1"/>
                </a:solidFill>
              </a:rPr>
            </a:br>
            <a:br>
              <a:rPr lang="fr-FR" sz="900" dirty="0">
                <a:solidFill>
                  <a:schemeClr val="tx1"/>
                </a:solidFill>
              </a:rPr>
            </a:br>
            <a:r>
              <a:rPr lang="fr-FR" sz="2800" b="1" dirty="0">
                <a:solidFill>
                  <a:schemeClr val="tx1"/>
                </a:solidFill>
              </a:rPr>
              <a:t>2. </a:t>
            </a:r>
            <a:r>
              <a:rPr lang="fr-FR" sz="2800" dirty="0">
                <a:solidFill>
                  <a:schemeClr val="tx1"/>
                </a:solidFill>
              </a:rPr>
              <a:t>Intervention de M. KOWOUVIH (</a:t>
            </a:r>
            <a:r>
              <a:rPr lang="fr-FR" sz="2800" i="1" dirty="0">
                <a:solidFill>
                  <a:schemeClr val="tx1"/>
                </a:solidFill>
              </a:rPr>
              <a:t>Global Human </a:t>
            </a:r>
            <a:r>
              <a:rPr lang="fr-FR" sz="2800" i="1" dirty="0" err="1">
                <a:solidFill>
                  <a:schemeClr val="tx1"/>
                </a:solidFill>
              </a:rPr>
              <a:t>Rights</a:t>
            </a:r>
            <a:r>
              <a:rPr lang="fr-FR" sz="2800" i="1" dirty="0">
                <a:solidFill>
                  <a:schemeClr val="tx1"/>
                </a:solidFill>
              </a:rPr>
              <a:t> </a:t>
            </a:r>
            <a:r>
              <a:rPr lang="fr-FR" sz="2800" i="1" dirty="0" err="1">
                <a:solidFill>
                  <a:schemeClr val="tx1"/>
                </a:solidFill>
              </a:rPr>
              <a:t>Officer</a:t>
            </a:r>
            <a:r>
              <a:rPr lang="fr-FR" sz="2800" dirty="0">
                <a:solidFill>
                  <a:schemeClr val="tx1"/>
                </a:solidFill>
              </a:rPr>
              <a:t> – Groupe DEKRA International)</a:t>
            </a:r>
            <a:br>
              <a:rPr lang="fr-FR" sz="2800" dirty="0">
                <a:solidFill>
                  <a:schemeClr val="tx1"/>
                </a:solidFill>
              </a:rPr>
            </a:br>
            <a:br>
              <a:rPr lang="fr-FR" sz="900" dirty="0">
                <a:solidFill>
                  <a:schemeClr val="tx1"/>
                </a:solidFill>
              </a:rPr>
            </a:br>
            <a:r>
              <a:rPr lang="fr-FR" sz="2800" b="1" dirty="0">
                <a:solidFill>
                  <a:schemeClr val="tx1"/>
                </a:solidFill>
              </a:rPr>
              <a:t>3. </a:t>
            </a:r>
            <a:r>
              <a:rPr lang="fr-FR" sz="2800" dirty="0">
                <a:solidFill>
                  <a:schemeClr val="tx1"/>
                </a:solidFill>
              </a:rPr>
              <a:t>Le mandat de l’avocat enquêteur et sa mission</a:t>
            </a:r>
            <a:br>
              <a:rPr lang="fr-FR" sz="2800" dirty="0">
                <a:solidFill>
                  <a:schemeClr val="tx1"/>
                </a:solidFill>
              </a:rPr>
            </a:br>
            <a:br>
              <a:rPr lang="fr-FR" sz="900" dirty="0">
                <a:solidFill>
                  <a:schemeClr val="tx1"/>
                </a:solidFill>
              </a:rPr>
            </a:br>
            <a:r>
              <a:rPr lang="fr-FR" sz="2800" b="1" dirty="0">
                <a:solidFill>
                  <a:schemeClr val="tx1"/>
                </a:solidFill>
              </a:rPr>
              <a:t>4. </a:t>
            </a:r>
            <a:r>
              <a:rPr lang="fr-FR" sz="2800" dirty="0">
                <a:solidFill>
                  <a:schemeClr val="tx1"/>
                </a:solidFill>
              </a:rPr>
              <a:t>Les modalités de l’audition et la question de l’anonymat</a:t>
            </a:r>
            <a:br>
              <a:rPr lang="fr-FR" sz="2800" dirty="0">
                <a:solidFill>
                  <a:schemeClr val="tx1"/>
                </a:solidFill>
              </a:rPr>
            </a:br>
            <a:br>
              <a:rPr lang="fr-FR" sz="900" dirty="0">
                <a:solidFill>
                  <a:schemeClr val="tx1"/>
                </a:solidFill>
              </a:rPr>
            </a:br>
            <a:r>
              <a:rPr lang="fr-FR" sz="2800" b="1" dirty="0">
                <a:solidFill>
                  <a:schemeClr val="tx1"/>
                </a:solidFill>
              </a:rPr>
              <a:t>5.</a:t>
            </a:r>
            <a:r>
              <a:rPr lang="fr-FR" sz="2800" dirty="0">
                <a:solidFill>
                  <a:schemeClr val="tx1"/>
                </a:solidFill>
              </a:rPr>
              <a:t> La recevabilité des preuves</a:t>
            </a:r>
            <a:endParaRPr lang="fr-FR" sz="1050" dirty="0">
              <a:solidFill>
                <a:schemeClr val="tx1"/>
              </a:solidFill>
            </a:endParaRPr>
          </a:p>
        </p:txBody>
      </p:sp>
    </p:spTree>
    <p:extLst>
      <p:ext uri="{BB962C8B-B14F-4D97-AF65-F5344CB8AC3E}">
        <p14:creationId xmlns:p14="http://schemas.microsoft.com/office/powerpoint/2010/main" val="136320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E00F2-0A70-F072-405C-81D5BFACF4C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4212B92-89F1-1F45-1E81-28C375AE8A2D}"/>
              </a:ext>
            </a:extLst>
          </p:cNvPr>
          <p:cNvSpPr>
            <a:spLocks noGrp="1"/>
          </p:cNvSpPr>
          <p:nvPr>
            <p:ph type="title"/>
          </p:nvPr>
        </p:nvSpPr>
        <p:spPr>
          <a:xfrm>
            <a:off x="646111" y="452718"/>
            <a:ext cx="9404723" cy="603350"/>
          </a:xfrm>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5. La recevabilité des preuves</a:t>
            </a:r>
            <a:br>
              <a:rPr lang="fr-FR" sz="3200" dirty="0">
                <a:solidFill>
                  <a:srgbClr val="FFFF00"/>
                </a:solidFill>
              </a:rPr>
            </a:br>
            <a:br>
              <a:rPr lang="fr-FR" sz="3200" b="1" u="sng" dirty="0"/>
            </a:br>
            <a:endParaRPr lang="fr-FR" sz="3200" dirty="0"/>
          </a:p>
        </p:txBody>
      </p:sp>
      <p:sp>
        <p:nvSpPr>
          <p:cNvPr id="8" name="ZoneTexte 7">
            <a:extLst>
              <a:ext uri="{FF2B5EF4-FFF2-40B4-BE49-F238E27FC236}">
                <a16:creationId xmlns:a16="http://schemas.microsoft.com/office/drawing/2014/main" id="{0FE826C6-5A60-351B-F47C-3365444FB714}"/>
              </a:ext>
            </a:extLst>
          </p:cNvPr>
          <p:cNvSpPr txBox="1"/>
          <p:nvPr/>
        </p:nvSpPr>
        <p:spPr>
          <a:xfrm>
            <a:off x="751846" y="1868135"/>
            <a:ext cx="3252342" cy="3850715"/>
          </a:xfrm>
          <a:prstGeom prst="rect">
            <a:avLst/>
          </a:prstGeom>
          <a:noFill/>
        </p:spPr>
        <p:txBody>
          <a:bodyPr wrap="square" rtlCol="0">
            <a:spAutoFit/>
          </a:bodyPr>
          <a:lstStyle/>
          <a:p>
            <a:pPr algn="just"/>
            <a:r>
              <a:rPr lang="fr-FR" sz="1600" b="1" u="sng" dirty="0">
                <a:latin typeface="Calibri" panose="020F0502020204030204" pitchFamily="34" charset="0"/>
                <a:ea typeface="Calibri" panose="020F0502020204030204" pitchFamily="34" charset="0"/>
                <a:cs typeface="Calibri" panose="020F0502020204030204" pitchFamily="34" charset="0"/>
              </a:rPr>
              <a:t>Jurisprudence avant 2020 </a:t>
            </a:r>
            <a:r>
              <a:rPr lang="fr-FR" sz="1600" dirty="0">
                <a:latin typeface="Calibri" panose="020F0502020204030204" pitchFamily="34" charset="0"/>
                <a:ea typeface="Calibri" panose="020F0502020204030204" pitchFamily="34" charset="0"/>
                <a:cs typeface="Calibri" panose="020F0502020204030204" pitchFamily="34" charset="0"/>
              </a:rPr>
              <a:t>: la Cour de cassation adoptait une position stricte : toute preuve déloyale était systématiquement écartée. Ainsi, les enregistrements clandestins, la vidéosurveillance dissimulée ou encore les courriels obtenus sans autorisation étaient jugés irrecevables. Cette conception rigoureuse garantissait la loyauté du procès, mais pouvait conduire à priver une partie de la possibilité de démontrer des faits pourtant essentiels à ses prétentions.</a:t>
            </a:r>
          </a:p>
          <a:p>
            <a:endParaRPr lang="fr-FR" dirty="0"/>
          </a:p>
        </p:txBody>
      </p:sp>
      <p:sp>
        <p:nvSpPr>
          <p:cNvPr id="7" name="ZoneTexte 6">
            <a:extLst>
              <a:ext uri="{FF2B5EF4-FFF2-40B4-BE49-F238E27FC236}">
                <a16:creationId xmlns:a16="http://schemas.microsoft.com/office/drawing/2014/main" id="{2C107C8F-0D13-1B36-CBF7-A0D44AA02D27}"/>
              </a:ext>
            </a:extLst>
          </p:cNvPr>
          <p:cNvSpPr txBox="1"/>
          <p:nvPr/>
        </p:nvSpPr>
        <p:spPr>
          <a:xfrm>
            <a:off x="875763" y="1227896"/>
            <a:ext cx="9175071" cy="646331"/>
          </a:xfrm>
          <a:prstGeom prst="rect">
            <a:avLst/>
          </a:prstGeom>
          <a:noFill/>
        </p:spPr>
        <p:txBody>
          <a:bodyPr wrap="square" rtlCol="0">
            <a:spAutoFit/>
          </a:bodyPr>
          <a:lstStyle/>
          <a:p>
            <a:pPr marL="285750" indent="-285750" algn="ctr">
              <a:buFont typeface="Wingdings" panose="05000000000000000000" pitchFamily="2" charset="2"/>
              <a:buChar char="Ø"/>
            </a:pPr>
            <a:r>
              <a:rPr lang="fr-FR" sz="1700" b="1" u="sng" dirty="0"/>
              <a:t>Evolution jurisprudentielle :</a:t>
            </a:r>
          </a:p>
          <a:p>
            <a:endParaRPr lang="fr-FR" dirty="0"/>
          </a:p>
        </p:txBody>
      </p:sp>
      <p:sp>
        <p:nvSpPr>
          <p:cNvPr id="14" name="ZoneTexte 13">
            <a:extLst>
              <a:ext uri="{FF2B5EF4-FFF2-40B4-BE49-F238E27FC236}">
                <a16:creationId xmlns:a16="http://schemas.microsoft.com/office/drawing/2014/main" id="{7F082919-12CB-2F29-13B1-3EAD710B8EEC}"/>
              </a:ext>
            </a:extLst>
          </p:cNvPr>
          <p:cNvSpPr txBox="1"/>
          <p:nvPr/>
        </p:nvSpPr>
        <p:spPr>
          <a:xfrm>
            <a:off x="4212338" y="1874534"/>
            <a:ext cx="3627517" cy="4555093"/>
          </a:xfrm>
          <a:prstGeom prst="rect">
            <a:avLst/>
          </a:prstGeom>
          <a:noFill/>
        </p:spPr>
        <p:txBody>
          <a:bodyPr wrap="square">
            <a:spAutoFit/>
          </a:bodyPr>
          <a:lstStyle/>
          <a:p>
            <a:pPr algn="just"/>
            <a:r>
              <a:rPr lang="fr-FR" sz="1600" b="1" u="sng" dirty="0">
                <a:latin typeface="Calibri" panose="020F0502020204030204" pitchFamily="34" charset="0"/>
                <a:ea typeface="Calibri" panose="020F0502020204030204" pitchFamily="34" charset="0"/>
                <a:cs typeface="Calibri" panose="020F0502020204030204" pitchFamily="34" charset="0"/>
              </a:rPr>
              <a:t>Influence de la CESDH (2020)</a:t>
            </a:r>
            <a:r>
              <a:rPr lang="fr-FR" sz="1600" dirty="0">
                <a:latin typeface="Calibri" panose="020F0502020204030204" pitchFamily="34" charset="0"/>
                <a:ea typeface="Calibri" panose="020F0502020204030204" pitchFamily="34" charset="0"/>
                <a:cs typeface="Calibri" panose="020F0502020204030204" pitchFamily="34" charset="0"/>
              </a:rPr>
              <a:t>: Sous l’influence de la Cour européenne des droits de l’homme, la jurisprudence française a évolué vers une reconnaissance plus large du droit à la preuve. La Cour de cassation, par un arrêt d’Assemblée plénière du 22 décembre 2020, a admis que certaines preuves obtenues de manière illicite pouvaient néanmoins être recevables dès lors qu’elles étaient indispensables à l’exercice du droit à la preuve et proportionnées au but poursuivi. Ce revirement marque l’ouverture à une mise en balance des droits en présence, inspirée par l’article 6 CESDH relatif au droit à un procès équitable.</a:t>
            </a:r>
          </a:p>
          <a:p>
            <a:pPr algn="just"/>
            <a:endParaRPr lang="fr-FR" dirty="0">
              <a:latin typeface="Calibri" panose="020F0502020204030204" pitchFamily="34" charset="0"/>
              <a:ea typeface="Calibri" panose="020F0502020204030204" pitchFamily="34" charset="0"/>
              <a:cs typeface="Calibri" panose="020F0502020204030204" pitchFamily="34" charset="0"/>
            </a:endParaRPr>
          </a:p>
        </p:txBody>
      </p:sp>
      <p:sp>
        <p:nvSpPr>
          <p:cNvPr id="15" name="ZoneTexte 14">
            <a:extLst>
              <a:ext uri="{FF2B5EF4-FFF2-40B4-BE49-F238E27FC236}">
                <a16:creationId xmlns:a16="http://schemas.microsoft.com/office/drawing/2014/main" id="{24724142-AD7D-9BE8-8881-1F66F5B59D12}"/>
              </a:ext>
            </a:extLst>
          </p:cNvPr>
          <p:cNvSpPr txBox="1"/>
          <p:nvPr/>
        </p:nvSpPr>
        <p:spPr>
          <a:xfrm>
            <a:off x="8187813" y="1874226"/>
            <a:ext cx="2994849" cy="4801314"/>
          </a:xfrm>
          <a:prstGeom prst="rect">
            <a:avLst/>
          </a:prstGeom>
          <a:noFill/>
        </p:spPr>
        <p:txBody>
          <a:bodyPr wrap="square" rtlCol="0">
            <a:spAutoFit/>
          </a:bodyPr>
          <a:lstStyle/>
          <a:p>
            <a:pPr algn="just"/>
            <a:r>
              <a:rPr lang="fr-FR" sz="1600" b="1" u="sng" dirty="0">
                <a:latin typeface="Calibri" panose="020F0502020204030204" pitchFamily="34" charset="0"/>
                <a:ea typeface="Calibri" panose="020F0502020204030204" pitchFamily="34" charset="0"/>
                <a:cs typeface="Calibri" panose="020F0502020204030204" pitchFamily="34" charset="0"/>
              </a:rPr>
              <a:t>Jurisprudence avant 2020 </a:t>
            </a:r>
            <a:r>
              <a:rPr lang="fr-FR" sz="1600" dirty="0">
                <a:latin typeface="Calibri" panose="020F0502020204030204" pitchFamily="34" charset="0"/>
                <a:ea typeface="Calibri" panose="020F0502020204030204" pitchFamily="34" charset="0"/>
                <a:cs typeface="Calibri" panose="020F0502020204030204" pitchFamily="34" charset="0"/>
              </a:rPr>
              <a:t>: la Cour de cassation a, dans sa jurisprudence récente, unifié le régime applicable aux preuves illicites et déloyales. Depuis 2023, l’analyse repose sur un raisonnement identique : la preuve n’est pas automatiquement écartée, mais son admission est conditionnée par un contrôle en deux temps, portant sur l’indispensabilité et la proportionnalité. Ce mouvement s’inscrit dans une volonté d’harmonisation et de clarification de la jurisprudence, en phase avec les exigences européennes.</a:t>
            </a:r>
          </a:p>
          <a:p>
            <a:endParaRPr lang="fr-FR" dirty="0"/>
          </a:p>
        </p:txBody>
      </p:sp>
    </p:spTree>
    <p:extLst>
      <p:ext uri="{BB962C8B-B14F-4D97-AF65-F5344CB8AC3E}">
        <p14:creationId xmlns:p14="http://schemas.microsoft.com/office/powerpoint/2010/main" val="18186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D6B12-89FD-6EE0-2BAF-9230EF95810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8F9250-896C-58BF-101A-4319615B0BC0}"/>
              </a:ext>
            </a:extLst>
          </p:cNvPr>
          <p:cNvSpPr>
            <a:spLocks noGrp="1"/>
          </p:cNvSpPr>
          <p:nvPr>
            <p:ph type="title"/>
          </p:nvPr>
        </p:nvSpPr>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5. La recevabilité des preuves</a:t>
            </a:r>
            <a:br>
              <a:rPr lang="fr-FR" sz="3200" dirty="0">
                <a:solidFill>
                  <a:srgbClr val="FFFF00"/>
                </a:solidFill>
              </a:rPr>
            </a:br>
            <a:endParaRPr lang="fr-FR" sz="3200" dirty="0"/>
          </a:p>
        </p:txBody>
      </p:sp>
      <p:sp>
        <p:nvSpPr>
          <p:cNvPr id="3" name="Espace réservé du contenu 2">
            <a:extLst>
              <a:ext uri="{FF2B5EF4-FFF2-40B4-BE49-F238E27FC236}">
                <a16:creationId xmlns:a16="http://schemas.microsoft.com/office/drawing/2014/main" id="{F6C82041-6CCB-0D9B-5C3E-04B9169FCE43}"/>
              </a:ext>
            </a:extLst>
          </p:cNvPr>
          <p:cNvSpPr>
            <a:spLocks noGrp="1"/>
          </p:cNvSpPr>
          <p:nvPr>
            <p:ph idx="1"/>
          </p:nvPr>
        </p:nvSpPr>
        <p:spPr>
          <a:xfrm>
            <a:off x="646112" y="1853248"/>
            <a:ext cx="9667121" cy="3977663"/>
          </a:xfrm>
        </p:spPr>
        <p:txBody>
          <a:bodyPr>
            <a:normAutofit lnSpcReduction="10000"/>
          </a:bodyPr>
          <a:lstStyle/>
          <a:p>
            <a:pPr>
              <a:defRPr sz="1600">
                <a:latin typeface="Calibri"/>
              </a:defRPr>
            </a:pPr>
            <a:r>
              <a:rPr lang="fr-FR" sz="2200" b="1" u="sng" dirty="0"/>
              <a:t>Conditions de recevabilité </a:t>
            </a:r>
            <a:r>
              <a:rPr lang="fr-FR" sz="2200" dirty="0"/>
              <a:t>: </a:t>
            </a:r>
          </a:p>
          <a:p>
            <a:pPr marL="0" indent="0">
              <a:buNone/>
              <a:defRPr sz="1600">
                <a:latin typeface="Calibri"/>
              </a:defRPr>
            </a:pPr>
            <a:endParaRPr lang="fr-FR" u="sng" dirty="0"/>
          </a:p>
          <a:p>
            <a:pPr lvl="1" algn="just">
              <a:defRPr sz="1600">
                <a:latin typeface="Calibri"/>
              </a:defRPr>
            </a:pPr>
            <a:r>
              <a:rPr lang="fr-FR" sz="2000" dirty="0"/>
              <a:t>Deux conditions principales encadrent désormais l’admission des preuves illicites et déloyales : </a:t>
            </a:r>
          </a:p>
          <a:p>
            <a:pPr lvl="2" algn="just">
              <a:buFont typeface="Arial" panose="020B0604020202020204" pitchFamily="34" charset="0"/>
              <a:buChar char="•"/>
              <a:defRPr sz="1600">
                <a:latin typeface="Calibri"/>
              </a:defRPr>
            </a:pPr>
            <a:r>
              <a:rPr lang="fr-FR" sz="2000" dirty="0"/>
              <a:t>L’indispensabilité : la preuve doit être nécessaire au succès des prétentions et aucune alternative moins attentatoire ne doit exister.</a:t>
            </a:r>
          </a:p>
          <a:p>
            <a:pPr lvl="2" algn="just">
              <a:buFont typeface="Arial" panose="020B0604020202020204" pitchFamily="34" charset="0"/>
              <a:buChar char="•"/>
              <a:defRPr sz="1600">
                <a:latin typeface="Calibri"/>
              </a:defRPr>
            </a:pPr>
            <a:r>
              <a:rPr lang="fr-FR" sz="2000" dirty="0"/>
              <a:t>La proportionnalité : l’atteinte portée aux droits fondamentaux de l’autre partie ne doit pas être excessive au regard de l’objectif poursuivi.</a:t>
            </a:r>
          </a:p>
          <a:p>
            <a:pPr marL="914400" lvl="2" indent="0" algn="just">
              <a:buNone/>
              <a:defRPr sz="1600">
                <a:latin typeface="Calibri"/>
              </a:defRPr>
            </a:pPr>
            <a:endParaRPr lang="fr-FR" sz="2000" dirty="0"/>
          </a:p>
          <a:p>
            <a:pPr marL="800100" lvl="1" algn="just">
              <a:defRPr sz="1600">
                <a:latin typeface="Calibri"/>
              </a:defRPr>
            </a:pPr>
            <a:r>
              <a:rPr lang="fr-FR" sz="2000" dirty="0"/>
              <a:t>Ces critères garantissent un équilibre entre efficacité probatoire et respect des libertés individuelles.</a:t>
            </a:r>
          </a:p>
          <a:p>
            <a:pPr marL="914400" lvl="2" indent="0" algn="just">
              <a:buNone/>
              <a:defRPr sz="1600">
                <a:latin typeface="Calibri"/>
              </a:defRPr>
            </a:pPr>
            <a:endParaRPr lang="fr-FR" dirty="0"/>
          </a:p>
          <a:p>
            <a:pPr marL="0" indent="0" algn="just">
              <a:buNone/>
              <a:defRPr sz="1600">
                <a:latin typeface="Calibri"/>
              </a:defRPr>
            </a:pPr>
            <a:endParaRPr lang="fr-FR" dirty="0"/>
          </a:p>
          <a:p>
            <a:pPr>
              <a:defRPr sz="1600">
                <a:latin typeface="Calibri"/>
              </a:defRPr>
            </a:pPr>
            <a:endParaRPr lang="fr-FR" dirty="0"/>
          </a:p>
          <a:p>
            <a:pPr marL="0" indent="0">
              <a:buNone/>
              <a:defRPr sz="1600">
                <a:latin typeface="Calibri"/>
              </a:defRPr>
            </a:pPr>
            <a:endParaRPr lang="fr-FR" dirty="0"/>
          </a:p>
        </p:txBody>
      </p:sp>
    </p:spTree>
    <p:extLst>
      <p:ext uri="{BB962C8B-B14F-4D97-AF65-F5344CB8AC3E}">
        <p14:creationId xmlns:p14="http://schemas.microsoft.com/office/powerpoint/2010/main" val="3613456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F8BF5-1A39-0AF1-D421-A3B85C8DC0F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32A93F9-83B3-4EF4-BD68-D0C36C5A4A03}"/>
              </a:ext>
            </a:extLst>
          </p:cNvPr>
          <p:cNvSpPr>
            <a:spLocks noGrp="1"/>
          </p:cNvSpPr>
          <p:nvPr>
            <p:ph type="title"/>
          </p:nvPr>
        </p:nvSpPr>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5. La recevabilité des preuves</a:t>
            </a:r>
            <a:br>
              <a:rPr lang="fr-FR" sz="3200" dirty="0">
                <a:solidFill>
                  <a:srgbClr val="FFFF00"/>
                </a:solidFill>
              </a:rPr>
            </a:br>
            <a:endParaRPr lang="fr-FR" sz="3200" dirty="0"/>
          </a:p>
        </p:txBody>
      </p:sp>
      <p:sp>
        <p:nvSpPr>
          <p:cNvPr id="3" name="Espace réservé du contenu 2">
            <a:extLst>
              <a:ext uri="{FF2B5EF4-FFF2-40B4-BE49-F238E27FC236}">
                <a16:creationId xmlns:a16="http://schemas.microsoft.com/office/drawing/2014/main" id="{F6CC777F-2982-2197-6D37-BAB7F01F6519}"/>
              </a:ext>
            </a:extLst>
          </p:cNvPr>
          <p:cNvSpPr>
            <a:spLocks noGrp="1"/>
          </p:cNvSpPr>
          <p:nvPr>
            <p:ph idx="1"/>
          </p:nvPr>
        </p:nvSpPr>
        <p:spPr>
          <a:xfrm>
            <a:off x="646111" y="1448873"/>
            <a:ext cx="9404723" cy="5409127"/>
          </a:xfrm>
        </p:spPr>
        <p:txBody>
          <a:bodyPr>
            <a:normAutofit/>
          </a:bodyPr>
          <a:lstStyle/>
          <a:p>
            <a:pPr>
              <a:defRPr sz="1600">
                <a:latin typeface="Calibri"/>
              </a:defRPr>
            </a:pPr>
            <a:r>
              <a:rPr lang="fr-FR" sz="1800" b="1" u="sng" dirty="0"/>
              <a:t>Méthode du juge :</a:t>
            </a:r>
          </a:p>
          <a:p>
            <a:pPr marL="0" indent="0">
              <a:buNone/>
              <a:defRPr sz="1600">
                <a:latin typeface="Calibri"/>
              </a:defRPr>
            </a:pPr>
            <a:endParaRPr lang="fr-FR" sz="1800" b="1" u="sng" dirty="0"/>
          </a:p>
          <a:p>
            <a:pPr lvl="1" algn="just">
              <a:defRPr sz="1600">
                <a:latin typeface="Calibri"/>
              </a:defRPr>
            </a:pPr>
            <a:r>
              <a:rPr lang="fr-FR" dirty="0"/>
              <a:t>Le juge prud’homal procède à un contrôle en plusieurs étapes </a:t>
            </a:r>
          </a:p>
          <a:p>
            <a:pPr marL="457200" lvl="1" indent="0" algn="just">
              <a:buNone/>
              <a:defRPr sz="1600">
                <a:latin typeface="Calibri"/>
              </a:defRPr>
            </a:pPr>
            <a:r>
              <a:rPr lang="fr-FR" dirty="0"/>
              <a:t>	1. Vérifier si la preuve litigieuse est indispensable à l’exercice du droit à la preuve.</a:t>
            </a:r>
          </a:p>
          <a:p>
            <a:pPr marL="457200" lvl="1" indent="0" algn="just">
              <a:buNone/>
              <a:defRPr sz="1600">
                <a:latin typeface="Calibri"/>
              </a:defRPr>
            </a:pPr>
            <a:r>
              <a:rPr lang="fr-FR" dirty="0"/>
              <a:t>	2. Évaluer la gravité de l’atteinte aux droits fondamentaux (vie privée, données personnelles, secret 	des 	correspondances).</a:t>
            </a:r>
          </a:p>
          <a:p>
            <a:pPr marL="457200" lvl="1" indent="0" algn="just">
              <a:buNone/>
              <a:defRPr sz="1600">
                <a:latin typeface="Calibri"/>
              </a:defRPr>
            </a:pPr>
            <a:r>
              <a:rPr lang="fr-FR" dirty="0"/>
              <a:t>	3. Rechercher s’il existe des moyens alternatifs de preuve moins attentatoires.</a:t>
            </a:r>
          </a:p>
          <a:p>
            <a:pPr marL="457200" lvl="1" indent="0" algn="just">
              <a:buNone/>
              <a:defRPr sz="1600">
                <a:latin typeface="Calibri"/>
              </a:defRPr>
            </a:pPr>
            <a:r>
              <a:rPr lang="fr-FR" dirty="0"/>
              <a:t>	4. Mettre en balance les intérêts en présence et décider d’admettre ou d’écarter la preuve.</a:t>
            </a:r>
          </a:p>
          <a:p>
            <a:pPr marL="457200" lvl="1" indent="0" algn="just">
              <a:buNone/>
              <a:defRPr sz="1600">
                <a:latin typeface="Calibri"/>
              </a:defRPr>
            </a:pPr>
            <a:endParaRPr lang="fr-FR" dirty="0"/>
          </a:p>
          <a:p>
            <a:pPr lvl="1" algn="just">
              <a:defRPr sz="1600">
                <a:latin typeface="Calibri"/>
              </a:defRPr>
            </a:pPr>
            <a:r>
              <a:rPr lang="fr-FR" dirty="0"/>
              <a:t>Ce contrôle casuistique illustre la primauté du rôle du juge dans la garantie de l’équité du procès.</a:t>
            </a:r>
          </a:p>
          <a:p>
            <a:pPr marL="0" indent="0" algn="just">
              <a:buNone/>
              <a:defRPr sz="1600">
                <a:latin typeface="Calibri"/>
              </a:defRPr>
            </a:pPr>
            <a:endParaRPr lang="fr-FR" sz="1800" dirty="0"/>
          </a:p>
          <a:p>
            <a:pPr marL="0" indent="0">
              <a:buNone/>
              <a:defRPr sz="1600">
                <a:latin typeface="Calibri"/>
              </a:defRPr>
            </a:pPr>
            <a:endParaRPr lang="fr-FR" sz="1800" dirty="0"/>
          </a:p>
        </p:txBody>
      </p:sp>
    </p:spTree>
    <p:extLst>
      <p:ext uri="{BB962C8B-B14F-4D97-AF65-F5344CB8AC3E}">
        <p14:creationId xmlns:p14="http://schemas.microsoft.com/office/powerpoint/2010/main" val="216765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F0E91-CAC7-48C7-5380-DC5ADD17B5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CDF7D0F-8C47-76AF-6312-920CEB9BB04D}"/>
              </a:ext>
            </a:extLst>
          </p:cNvPr>
          <p:cNvSpPr>
            <a:spLocks noGrp="1"/>
          </p:cNvSpPr>
          <p:nvPr>
            <p:ph type="title"/>
          </p:nvPr>
        </p:nvSpPr>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5. La recevabilité des preuves</a:t>
            </a:r>
            <a:br>
              <a:rPr lang="fr-FR" sz="3200" dirty="0">
                <a:solidFill>
                  <a:srgbClr val="FFFF00"/>
                </a:solidFill>
              </a:rPr>
            </a:br>
            <a:endParaRPr lang="fr-FR" sz="3200" dirty="0"/>
          </a:p>
        </p:txBody>
      </p:sp>
      <p:sp>
        <p:nvSpPr>
          <p:cNvPr id="3" name="Espace réservé du contenu 2">
            <a:extLst>
              <a:ext uri="{FF2B5EF4-FFF2-40B4-BE49-F238E27FC236}">
                <a16:creationId xmlns:a16="http://schemas.microsoft.com/office/drawing/2014/main" id="{FB961E78-B5A0-267D-60A8-3DCF1FE645C4}"/>
              </a:ext>
            </a:extLst>
          </p:cNvPr>
          <p:cNvSpPr>
            <a:spLocks noGrp="1"/>
          </p:cNvSpPr>
          <p:nvPr>
            <p:ph idx="1"/>
          </p:nvPr>
        </p:nvSpPr>
        <p:spPr>
          <a:xfrm>
            <a:off x="646111" y="1622738"/>
            <a:ext cx="9507180" cy="5409127"/>
          </a:xfrm>
        </p:spPr>
        <p:txBody>
          <a:bodyPr>
            <a:normAutofit/>
          </a:bodyPr>
          <a:lstStyle/>
          <a:p>
            <a:pPr>
              <a:defRPr sz="1600">
                <a:latin typeface="Calibri"/>
              </a:defRPr>
            </a:pPr>
            <a:r>
              <a:rPr lang="fr-FR" sz="1800" b="1" u="sng" dirty="0"/>
              <a:t>Exemples jurisprudentiels : </a:t>
            </a:r>
          </a:p>
          <a:p>
            <a:pPr marL="0" indent="0" algn="just">
              <a:buNone/>
              <a:defRPr sz="1600">
                <a:latin typeface="Calibri"/>
              </a:defRPr>
            </a:pPr>
            <a:endParaRPr lang="fr-FR" sz="1800" dirty="0"/>
          </a:p>
          <a:p>
            <a:pPr lvl="1" algn="just">
              <a:buFont typeface="Arial" panose="020B0604020202020204" pitchFamily="34" charset="0"/>
              <a:buChar char="•"/>
              <a:defRPr sz="1600">
                <a:latin typeface="Calibri"/>
              </a:defRPr>
            </a:pPr>
            <a:r>
              <a:rPr lang="fr-FR" dirty="0"/>
              <a:t>Vidéosurveillance dissimulée : admise lorsqu’elle vise à établir des faits graves et répétés tels que des vols.</a:t>
            </a:r>
          </a:p>
          <a:p>
            <a:pPr lvl="1" algn="just">
              <a:buFont typeface="Arial" panose="020B0604020202020204" pitchFamily="34" charset="0"/>
              <a:buChar char="•"/>
              <a:defRPr sz="1600">
                <a:latin typeface="Calibri"/>
              </a:defRPr>
            </a:pPr>
            <a:r>
              <a:rPr lang="fr-FR" dirty="0"/>
              <a:t>Messages privés sur les réseaux sociaux : recevables lorsqu’ils ont été obtenus sans fraude et dans un cadre accessible.</a:t>
            </a:r>
          </a:p>
          <a:p>
            <a:pPr lvl="1" algn="just">
              <a:buFont typeface="Arial" panose="020B0604020202020204" pitchFamily="34" charset="0"/>
              <a:buChar char="•"/>
              <a:defRPr sz="1600">
                <a:latin typeface="Calibri"/>
              </a:defRPr>
            </a:pPr>
            <a:r>
              <a:rPr lang="fr-FR" dirty="0"/>
              <a:t>Documents internes obtenus sans autorisation : parfois admis lorsque le salarié ne dispose d’aucune autre preuve.</a:t>
            </a:r>
          </a:p>
          <a:p>
            <a:pPr lvl="1" algn="just">
              <a:buFont typeface="Arial" panose="020B0604020202020204" pitchFamily="34" charset="0"/>
              <a:buChar char="•"/>
              <a:defRPr sz="1600">
                <a:latin typeface="Calibri"/>
              </a:defRPr>
            </a:pPr>
            <a:r>
              <a:rPr lang="fr-FR" dirty="0"/>
              <a:t>Données personnelles : leur utilisation est possible si le traitement reste proportionné, en articulation avec le RGPD.</a:t>
            </a:r>
          </a:p>
          <a:p>
            <a:pPr lvl="1" algn="just">
              <a:buFont typeface="Arial" panose="020B0604020202020204" pitchFamily="34" charset="0"/>
              <a:buChar char="•"/>
              <a:defRPr sz="1600">
                <a:latin typeface="Calibri"/>
              </a:defRPr>
            </a:pPr>
            <a:endParaRPr lang="fr-FR" dirty="0"/>
          </a:p>
          <a:p>
            <a:pPr lvl="1" algn="just">
              <a:defRPr sz="1600">
                <a:latin typeface="Calibri"/>
              </a:defRPr>
            </a:pPr>
            <a:r>
              <a:rPr lang="fr-FR" dirty="0"/>
              <a:t>Ces exemples démontrent l’approche pragmatique adoptée par la Cour de cassation. </a:t>
            </a:r>
          </a:p>
          <a:p>
            <a:pPr marL="0" indent="0">
              <a:buNone/>
              <a:defRPr sz="1600">
                <a:latin typeface="Calibri"/>
              </a:defRPr>
            </a:pPr>
            <a:endParaRPr lang="fr-FR" dirty="0"/>
          </a:p>
        </p:txBody>
      </p:sp>
    </p:spTree>
    <p:extLst>
      <p:ext uri="{BB962C8B-B14F-4D97-AF65-F5344CB8AC3E}">
        <p14:creationId xmlns:p14="http://schemas.microsoft.com/office/powerpoint/2010/main" val="295328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E2F59-73A4-1A40-3707-725CF3D8FC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E40DC01-8631-4C55-3EBD-E9EFA9EED919}"/>
              </a:ext>
            </a:extLst>
          </p:cNvPr>
          <p:cNvSpPr>
            <a:spLocks noGrp="1"/>
          </p:cNvSpPr>
          <p:nvPr>
            <p:ph type="title"/>
          </p:nvPr>
        </p:nvSpPr>
        <p:spPr>
          <a:xfrm>
            <a:off x="646112" y="452718"/>
            <a:ext cx="9523124" cy="1228164"/>
          </a:xfrm>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5. La recevabilité des preuves</a:t>
            </a:r>
            <a:br>
              <a:rPr lang="fr-FR" dirty="0">
                <a:solidFill>
                  <a:srgbClr val="FFFF00"/>
                </a:solidFill>
              </a:rPr>
            </a:br>
            <a:endParaRPr lang="fr-FR" dirty="0"/>
          </a:p>
        </p:txBody>
      </p:sp>
      <p:sp>
        <p:nvSpPr>
          <p:cNvPr id="3" name="Espace réservé du contenu 2">
            <a:extLst>
              <a:ext uri="{FF2B5EF4-FFF2-40B4-BE49-F238E27FC236}">
                <a16:creationId xmlns:a16="http://schemas.microsoft.com/office/drawing/2014/main" id="{57076010-7DCB-F118-BFDF-E3E50E99B225}"/>
              </a:ext>
            </a:extLst>
          </p:cNvPr>
          <p:cNvSpPr>
            <a:spLocks noGrp="1"/>
          </p:cNvSpPr>
          <p:nvPr>
            <p:ph idx="1"/>
          </p:nvPr>
        </p:nvSpPr>
        <p:spPr>
          <a:xfrm>
            <a:off x="934403" y="1680882"/>
            <a:ext cx="8982329" cy="4243400"/>
          </a:xfrm>
        </p:spPr>
        <p:txBody>
          <a:bodyPr>
            <a:normAutofit fontScale="85000" lnSpcReduction="10000"/>
          </a:bodyPr>
          <a:lstStyle/>
          <a:p>
            <a:pPr algn="just">
              <a:spcBef>
                <a:spcPts val="0"/>
              </a:spcBef>
              <a:buClrTx/>
              <a:buSzTx/>
              <a:defRPr/>
            </a:pPr>
            <a:r>
              <a:rPr lang="fr-FR" sz="2100" b="1" u="sng" dirty="0">
                <a:solidFill>
                  <a:prstClr val="white"/>
                </a:solidFill>
                <a:latin typeface="Calibri" panose="020F0502020204030204" pitchFamily="34" charset="0"/>
                <a:ea typeface="Calibri" panose="020F0502020204030204" pitchFamily="34" charset="0"/>
                <a:cs typeface="Calibri" panose="020F0502020204030204" pitchFamily="34" charset="0"/>
              </a:rPr>
              <a:t>Arrêt récent à propos de l’écoute d’enregistrements clandestins par la commission d’enquête </a:t>
            </a:r>
            <a:r>
              <a:rPr lang="fr-FR" sz="2100" b="1" dirty="0">
                <a:solidFill>
                  <a:prstClr val="white"/>
                </a:solidFill>
                <a:latin typeface="Calibri" panose="020F0502020204030204" pitchFamily="34" charset="0"/>
                <a:ea typeface="Calibri" panose="020F0502020204030204" pitchFamily="34" charset="0"/>
                <a:cs typeface="Calibri" panose="020F0502020204030204" pitchFamily="34" charset="0"/>
              </a:rPr>
              <a:t>:</a:t>
            </a:r>
          </a:p>
          <a:p>
            <a:pPr marL="0" lvl="0" indent="0" algn="just">
              <a:spcBef>
                <a:spcPts val="0"/>
              </a:spcBef>
              <a:buClrTx/>
              <a:buSzTx/>
              <a:buNone/>
              <a:defRPr/>
            </a:pPr>
            <a:endParaRPr lang="fr-FR"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buClrTx/>
              <a:buSzTx/>
              <a:buNone/>
              <a:defRPr/>
            </a:pPr>
            <a:endParaRPr lang="fr-FR" sz="19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buClrTx/>
              <a:buSzTx/>
              <a:buNone/>
              <a:defRPr/>
            </a:pPr>
            <a:r>
              <a:rPr lang="fr-FR" sz="1900" dirty="0">
                <a:solidFill>
                  <a:prstClr val="white"/>
                </a:solidFill>
                <a:latin typeface="Calibri" panose="020F0502020204030204" pitchFamily="34" charset="0"/>
                <a:ea typeface="Calibri" panose="020F0502020204030204" pitchFamily="34" charset="0"/>
                <a:cs typeface="Calibri" panose="020F0502020204030204" pitchFamily="34" charset="0"/>
              </a:rPr>
              <a:t>Cass. soc., 6 déc. 2023, n°22-14.062, inédit</a:t>
            </a:r>
          </a:p>
          <a:p>
            <a:pPr marL="0" lvl="0" indent="0" algn="just">
              <a:spcBef>
                <a:spcPts val="0"/>
              </a:spcBef>
              <a:buClrTx/>
              <a:buSzTx/>
              <a:buNone/>
              <a:defRPr/>
            </a:pPr>
            <a:endParaRPr lang="fr-FR" sz="19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buClrTx/>
              <a:buSzTx/>
              <a:buNone/>
              <a:defRPr/>
            </a:pPr>
            <a:r>
              <a:rPr lang="fr-FR" sz="1900" dirty="0">
                <a:latin typeface="Calibri" panose="020F0502020204030204" pitchFamily="34" charset="0"/>
                <a:ea typeface="Calibri" panose="020F0502020204030204" pitchFamily="34" charset="0"/>
                <a:cs typeface="Calibri" panose="020F0502020204030204" pitchFamily="34" charset="0"/>
              </a:rPr>
              <a:t>L'enquête effectuée au sein d'une entreprise à la suite de la dénonciation de faits de harcèlement moral n'est pas soumise aux dispositions de l'article L. 1222-4 du code du travail et ne constitue pas une preuve illicite comme issue d'un procédé clandestin de surveillance de l'activité du salarié.</a:t>
            </a:r>
            <a:br>
              <a:rPr lang="fr-FR" sz="1900" dirty="0">
                <a:latin typeface="Calibri" panose="020F0502020204030204" pitchFamily="34" charset="0"/>
                <a:ea typeface="Calibri" panose="020F0502020204030204" pitchFamily="34" charset="0"/>
                <a:cs typeface="Calibri" panose="020F0502020204030204" pitchFamily="34" charset="0"/>
              </a:rPr>
            </a:br>
            <a:br>
              <a:rPr lang="fr-FR" sz="1900" dirty="0">
                <a:latin typeface="Calibri" panose="020F0502020204030204" pitchFamily="34" charset="0"/>
                <a:ea typeface="Calibri" panose="020F0502020204030204" pitchFamily="34" charset="0"/>
                <a:cs typeface="Calibri" panose="020F0502020204030204" pitchFamily="34" charset="0"/>
              </a:rPr>
            </a:br>
            <a:r>
              <a:rPr lang="fr-FR" sz="1900" dirty="0">
                <a:latin typeface="Calibri" panose="020F0502020204030204" pitchFamily="34" charset="0"/>
                <a:ea typeface="Calibri" panose="020F0502020204030204" pitchFamily="34" charset="0"/>
                <a:cs typeface="Calibri" panose="020F0502020204030204" pitchFamily="34" charset="0"/>
              </a:rPr>
              <a:t>Pour rejeter la demande de la salariée d'écarter des débats le rapport d'enquête de la commission paritaire du comité d'hygiène, de sécurité et des conditions de travail et pour retenir comme établis les actes de harcèlement moral qui lui étaient imputés, la cour d'appel ne s'est pas fondée sur l'appréciation tirée par la commission paritaire de l'écoute d'enregistrements audio de la salariée réalisés les 20 et 21 janvier 2016 à son insu mais a constaté que la réalité des faits reprochés était établie par une lettre et par des courriers électroniques de deux de ses subordonnées ainsi que par les déclarations de neuf salariés, recueillies par la commission, dont celles d'une de ses subordonnées, d'un membre de son équipe et de son supérieur hiérarchique.</a:t>
            </a:r>
          </a:p>
        </p:txBody>
      </p:sp>
    </p:spTree>
    <p:extLst>
      <p:ext uri="{BB962C8B-B14F-4D97-AF65-F5344CB8AC3E}">
        <p14:creationId xmlns:p14="http://schemas.microsoft.com/office/powerpoint/2010/main" val="237409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96DA9-C6D8-381E-AA94-C6611FAA463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4770187-61E8-51FB-5AFD-33A2BD0CF271}"/>
              </a:ext>
            </a:extLst>
          </p:cNvPr>
          <p:cNvSpPr>
            <a:spLocks noGrp="1"/>
          </p:cNvSpPr>
          <p:nvPr>
            <p:ph type="title"/>
          </p:nvPr>
        </p:nvSpPr>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5. La recevabilité des preuves</a:t>
            </a:r>
            <a:br>
              <a:rPr lang="fr-FR" sz="3200" dirty="0">
                <a:solidFill>
                  <a:srgbClr val="FFFF00"/>
                </a:solidFill>
              </a:rPr>
            </a:br>
            <a:endParaRPr lang="fr-FR" sz="3200" dirty="0"/>
          </a:p>
        </p:txBody>
      </p:sp>
      <p:sp>
        <p:nvSpPr>
          <p:cNvPr id="3" name="Espace réservé du contenu 2">
            <a:extLst>
              <a:ext uri="{FF2B5EF4-FFF2-40B4-BE49-F238E27FC236}">
                <a16:creationId xmlns:a16="http://schemas.microsoft.com/office/drawing/2014/main" id="{5565A50F-D4E2-AF4B-62BA-E22C796496F0}"/>
              </a:ext>
            </a:extLst>
          </p:cNvPr>
          <p:cNvSpPr>
            <a:spLocks noGrp="1"/>
          </p:cNvSpPr>
          <p:nvPr>
            <p:ph idx="1"/>
          </p:nvPr>
        </p:nvSpPr>
        <p:spPr>
          <a:xfrm>
            <a:off x="646112" y="1648496"/>
            <a:ext cx="9015473" cy="4182415"/>
          </a:xfrm>
        </p:spPr>
        <p:txBody>
          <a:bodyPr>
            <a:normAutofit lnSpcReduction="10000"/>
          </a:bodyPr>
          <a:lstStyle/>
          <a:p>
            <a:pPr>
              <a:defRPr sz="1600">
                <a:latin typeface="Calibri"/>
              </a:defRPr>
            </a:pPr>
            <a:r>
              <a:rPr lang="fr-FR" sz="1800" b="1" u="sng" dirty="0"/>
              <a:t>Les enjeux pratiques :</a:t>
            </a:r>
          </a:p>
          <a:p>
            <a:pPr marL="0" indent="0">
              <a:buNone/>
              <a:defRPr sz="1600">
                <a:latin typeface="Calibri"/>
              </a:defRPr>
            </a:pPr>
            <a:endParaRPr lang="fr-FR" u="sng" dirty="0"/>
          </a:p>
          <a:p>
            <a:pPr lvl="1" algn="just">
              <a:defRPr sz="1600">
                <a:latin typeface="Calibri"/>
              </a:defRPr>
            </a:pPr>
            <a:r>
              <a:rPr lang="fr-FR" sz="1700" dirty="0"/>
              <a:t>Les conséquences pratiques de cette évolution sont considérables </a:t>
            </a:r>
          </a:p>
          <a:p>
            <a:pPr lvl="2" algn="just">
              <a:buFont typeface="Arial" panose="020B0604020202020204" pitchFamily="34" charset="0"/>
              <a:buChar char="•"/>
              <a:defRPr sz="1600">
                <a:latin typeface="Calibri"/>
              </a:defRPr>
            </a:pPr>
            <a:r>
              <a:rPr lang="fr-FR" sz="1700" u="sng" dirty="0"/>
              <a:t>Pour l’employeur</a:t>
            </a:r>
            <a:r>
              <a:rPr lang="fr-FR" sz="1700" dirty="0"/>
              <a:t> : obligation de sécuriser les dispositifs de contrôle et de respecter le RGPD.</a:t>
            </a:r>
          </a:p>
          <a:p>
            <a:pPr lvl="2" algn="just">
              <a:buFont typeface="Arial" panose="020B0604020202020204" pitchFamily="34" charset="0"/>
              <a:buChar char="•"/>
              <a:defRPr sz="1600">
                <a:latin typeface="Calibri"/>
              </a:defRPr>
            </a:pPr>
            <a:r>
              <a:rPr lang="fr-FR" sz="1700" u="sng" dirty="0"/>
              <a:t>Pour le salarié </a:t>
            </a:r>
            <a:r>
              <a:rPr lang="fr-FR" sz="1700" dirty="0"/>
              <a:t>: possibilité de produire des preuves auparavant écartées, sous réserve de la mise en balance judiciaire.</a:t>
            </a:r>
          </a:p>
          <a:p>
            <a:pPr lvl="2" algn="just">
              <a:buFont typeface="Arial" panose="020B0604020202020204" pitchFamily="34" charset="0"/>
              <a:buChar char="•"/>
              <a:defRPr sz="1600">
                <a:latin typeface="Calibri"/>
              </a:defRPr>
            </a:pPr>
            <a:r>
              <a:rPr lang="fr-FR" sz="1700" u="sng" dirty="0"/>
              <a:t>Pour les avocats </a:t>
            </a:r>
            <a:r>
              <a:rPr lang="fr-FR" sz="1700" dirty="0"/>
              <a:t>: nécessité d’intégrer ces nouveaux critères dans la stratégie probatoire.</a:t>
            </a:r>
          </a:p>
          <a:p>
            <a:pPr lvl="2" algn="just">
              <a:buFont typeface="Arial" panose="020B0604020202020204" pitchFamily="34" charset="0"/>
              <a:buChar char="•"/>
              <a:defRPr sz="1600">
                <a:latin typeface="Calibri"/>
              </a:defRPr>
            </a:pPr>
            <a:r>
              <a:rPr lang="fr-FR" sz="1700" u="sng" dirty="0"/>
              <a:t>Pour l’enquêteur </a:t>
            </a:r>
            <a:r>
              <a:rPr lang="fr-FR" sz="1700" dirty="0"/>
              <a:t>: responsabilité accrue dans l’arbitrage entre droit à la preuve et protection des droits fondamentaux.</a:t>
            </a:r>
          </a:p>
          <a:p>
            <a:pPr marL="914400" lvl="2" indent="0" algn="just">
              <a:buNone/>
              <a:defRPr sz="1600">
                <a:latin typeface="Calibri"/>
              </a:defRPr>
            </a:pPr>
            <a:endParaRPr lang="fr-FR" sz="1700" dirty="0"/>
          </a:p>
          <a:p>
            <a:pPr marL="800100" lvl="1" algn="just">
              <a:defRPr sz="1600">
                <a:latin typeface="Calibri"/>
              </a:defRPr>
            </a:pPr>
            <a:r>
              <a:rPr lang="fr-FR" sz="1700" dirty="0"/>
              <a:t>Cette évolution modifie en profondeur les pratiques et la préparation des dossiers.</a:t>
            </a:r>
          </a:p>
          <a:p>
            <a:pPr marL="800100" lvl="1" algn="just">
              <a:defRPr sz="1600">
                <a:latin typeface="Calibri"/>
              </a:defRPr>
            </a:pPr>
            <a:endParaRPr lang="fr-FR" dirty="0"/>
          </a:p>
          <a:p>
            <a:pPr marL="914400" lvl="2" indent="0" algn="just">
              <a:buNone/>
              <a:defRPr sz="1600">
                <a:latin typeface="Calibri"/>
              </a:defRPr>
            </a:pPr>
            <a:endParaRPr lang="fr-FR" dirty="0"/>
          </a:p>
          <a:p>
            <a:pPr marL="0" indent="0" algn="just">
              <a:buNone/>
              <a:defRPr sz="1600">
                <a:latin typeface="Calibri"/>
              </a:defRPr>
            </a:pPr>
            <a:endParaRPr lang="fr-FR" dirty="0"/>
          </a:p>
          <a:p>
            <a:pPr>
              <a:defRPr sz="1600">
                <a:latin typeface="Calibri"/>
              </a:defRPr>
            </a:pPr>
            <a:endParaRPr lang="fr-FR" dirty="0"/>
          </a:p>
          <a:p>
            <a:pPr marL="0" indent="0">
              <a:buNone/>
              <a:defRPr sz="1600">
                <a:latin typeface="Calibri"/>
              </a:defRPr>
            </a:pPr>
            <a:endParaRPr lang="fr-FR" dirty="0"/>
          </a:p>
        </p:txBody>
      </p:sp>
    </p:spTree>
    <p:extLst>
      <p:ext uri="{BB962C8B-B14F-4D97-AF65-F5344CB8AC3E}">
        <p14:creationId xmlns:p14="http://schemas.microsoft.com/office/powerpoint/2010/main" val="67836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A5853-CEAA-FF9E-C8F8-6B9566675D1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F1FD0D5-24A7-749E-507B-71DFF0E90BB5}"/>
              </a:ext>
            </a:extLst>
          </p:cNvPr>
          <p:cNvSpPr>
            <a:spLocks noGrp="1"/>
          </p:cNvSpPr>
          <p:nvPr>
            <p:ph type="title"/>
          </p:nvPr>
        </p:nvSpPr>
        <p:spPr>
          <a:xfrm>
            <a:off x="646112" y="452718"/>
            <a:ext cx="9523124" cy="1228164"/>
          </a:xfrm>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5. La recevabilité des preuves</a:t>
            </a:r>
            <a:br>
              <a:rPr lang="fr-FR" dirty="0">
                <a:solidFill>
                  <a:srgbClr val="FFFF00"/>
                </a:solidFill>
              </a:rPr>
            </a:br>
            <a:endParaRPr lang="fr-FR" dirty="0"/>
          </a:p>
        </p:txBody>
      </p:sp>
      <p:sp>
        <p:nvSpPr>
          <p:cNvPr id="3" name="Espace réservé du contenu 2">
            <a:extLst>
              <a:ext uri="{FF2B5EF4-FFF2-40B4-BE49-F238E27FC236}">
                <a16:creationId xmlns:a16="http://schemas.microsoft.com/office/drawing/2014/main" id="{FF0702BE-BF2B-57B3-3460-304884E08D29}"/>
              </a:ext>
            </a:extLst>
          </p:cNvPr>
          <p:cNvSpPr>
            <a:spLocks noGrp="1"/>
          </p:cNvSpPr>
          <p:nvPr>
            <p:ph idx="1"/>
          </p:nvPr>
        </p:nvSpPr>
        <p:spPr>
          <a:xfrm>
            <a:off x="646112" y="1396210"/>
            <a:ext cx="9748718" cy="3836215"/>
          </a:xfrm>
        </p:spPr>
        <p:txBody>
          <a:bodyPr>
            <a:noAutofit/>
          </a:bodyPr>
          <a:lstStyle/>
          <a:p>
            <a:pPr marL="0" lvl="0" indent="0" algn="just">
              <a:spcBef>
                <a:spcPts val="0"/>
              </a:spcBef>
              <a:buClrTx/>
              <a:buSzTx/>
              <a:buNone/>
              <a:defRPr/>
            </a:pPr>
            <a:r>
              <a:rPr lang="fr-FR" sz="1800" dirty="0">
                <a:solidFill>
                  <a:prstClr val="white"/>
                </a:solidFill>
                <a:latin typeface="Calibri" panose="020F0502020204030204" pitchFamily="34" charset="0"/>
                <a:ea typeface="Calibri" panose="020F0502020204030204" pitchFamily="34" charset="0"/>
                <a:cs typeface="Calibri" panose="020F0502020204030204" pitchFamily="34" charset="0"/>
              </a:rPr>
              <a:t>L’enquête doit respecter le principe de proportionnalité au regard du but recherché.</a:t>
            </a:r>
          </a:p>
          <a:p>
            <a:pPr marL="0" lvl="0" indent="0" algn="just">
              <a:spcBef>
                <a:spcPts val="0"/>
              </a:spcBef>
              <a:buClrTx/>
              <a:buSzTx/>
              <a:buNone/>
              <a:defRPr/>
            </a:pPr>
            <a:endParaRPr lang="fr-FR" sz="18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buClrTx/>
              <a:buSzTx/>
              <a:buNone/>
              <a:defRPr/>
            </a:pPr>
            <a:r>
              <a:rPr lang="fr-FR" sz="1800" dirty="0">
                <a:solidFill>
                  <a:prstClr val="white"/>
                </a:solidFill>
                <a:latin typeface="Calibri" panose="020F0502020204030204" pitchFamily="34" charset="0"/>
                <a:ea typeface="Calibri" panose="020F0502020204030204" pitchFamily="34" charset="0"/>
                <a:cs typeface="Calibri" panose="020F0502020204030204" pitchFamily="34" charset="0"/>
              </a:rPr>
              <a:t>Cela implique le respect de la vie privée des salariés :</a:t>
            </a:r>
          </a:p>
          <a:p>
            <a:pPr lvl="1" algn="just">
              <a:spcBef>
                <a:spcPts val="0"/>
              </a:spcBef>
              <a:buClrTx/>
              <a:buSzTx/>
              <a:buFont typeface="Arial" panose="020B0604020202020204" pitchFamily="34" charset="0"/>
              <a:buChar char="•"/>
              <a:defRPr/>
            </a:pPr>
            <a:endParaRPr lang="fr-FR"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lvl="1" algn="just">
              <a:spcBef>
                <a:spcPts val="0"/>
              </a:spcBef>
              <a:buClrTx/>
              <a:buSzTx/>
              <a:buFont typeface="Arial" panose="020B0604020202020204" pitchFamily="34" charset="0"/>
              <a:buChar char="•"/>
              <a:defRPr/>
            </a:pPr>
            <a:r>
              <a:rPr lang="fr-FR" dirty="0">
                <a:solidFill>
                  <a:prstClr val="white"/>
                </a:solidFill>
                <a:latin typeface="Calibri" panose="020F0502020204030204" pitchFamily="34" charset="0"/>
                <a:ea typeface="Calibri" panose="020F0502020204030204" pitchFamily="34" charset="0"/>
                <a:cs typeface="Calibri" panose="020F0502020204030204" pitchFamily="34" charset="0"/>
              </a:rPr>
              <a:t>Le droit de la preuve est limité par le respect de la vie privée.</a:t>
            </a:r>
          </a:p>
          <a:p>
            <a:pPr lvl="1" algn="just">
              <a:spcBef>
                <a:spcPts val="0"/>
              </a:spcBef>
              <a:buClrTx/>
              <a:buSzTx/>
              <a:buFont typeface="Arial" panose="020B0604020202020204" pitchFamily="34" charset="0"/>
              <a:buChar char="•"/>
              <a:defRPr/>
            </a:pPr>
            <a:endParaRPr lang="fr-FR"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lvl="1" algn="just">
              <a:spcBef>
                <a:spcPts val="0"/>
              </a:spcBef>
              <a:buClrTx/>
              <a:buSzTx/>
              <a:buFont typeface="Arial" panose="020B0604020202020204" pitchFamily="34" charset="0"/>
              <a:buChar char="•"/>
              <a:defRPr/>
            </a:pPr>
            <a:r>
              <a:rPr lang="fr-FR" dirty="0">
                <a:solidFill>
                  <a:prstClr val="white"/>
                </a:solidFill>
                <a:latin typeface="Calibri" panose="020F0502020204030204" pitchFamily="34" charset="0"/>
                <a:ea typeface="Calibri" panose="020F0502020204030204" pitchFamily="34" charset="0"/>
                <a:cs typeface="Calibri" panose="020F0502020204030204" pitchFamily="34" charset="0"/>
              </a:rPr>
              <a:t>Sauf si la production de cet élément de preuve est indispensable à l’exercice de ce droit et que l’atteinte est proportionnée au but poursuivi (Cass. civ., 25 février 2016, n°155-12.403)</a:t>
            </a:r>
          </a:p>
          <a:p>
            <a:pPr lvl="1" algn="just">
              <a:spcBef>
                <a:spcPts val="0"/>
              </a:spcBef>
              <a:buClrTx/>
              <a:buSzTx/>
              <a:buFont typeface="Arial" panose="020B0604020202020204" pitchFamily="34" charset="0"/>
              <a:buChar char="•"/>
              <a:defRPr/>
            </a:pPr>
            <a:endParaRPr lang="fr-FR"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lvl="1" algn="just">
              <a:spcBef>
                <a:spcPts val="0"/>
              </a:spcBef>
              <a:buClrTx/>
              <a:buSzTx/>
              <a:buFont typeface="Arial" panose="020B0604020202020204" pitchFamily="34" charset="0"/>
              <a:buChar char="•"/>
              <a:defRPr/>
            </a:pPr>
            <a:r>
              <a:rPr lang="fr-FR" dirty="0">
                <a:solidFill>
                  <a:prstClr val="white"/>
                </a:solidFill>
                <a:latin typeface="Calibri" panose="020F0502020204030204" pitchFamily="34" charset="0"/>
                <a:ea typeface="Calibri" panose="020F0502020204030204" pitchFamily="34" charset="0"/>
                <a:cs typeface="Calibri" panose="020F0502020204030204" pitchFamily="34" charset="0"/>
              </a:rPr>
              <a:t>Le responsable de l’enquête interne doit veiller à maintenir l’équilibre entre le droit des employés au respect de leur vie privée, et la bonne marche de l’entreprise (CEDH Lopez </a:t>
            </a:r>
            <a:r>
              <a:rPr lang="fr-FR" dirty="0" err="1">
                <a:solidFill>
                  <a:prstClr val="white"/>
                </a:solidFill>
                <a:latin typeface="Calibri" panose="020F0502020204030204" pitchFamily="34" charset="0"/>
                <a:ea typeface="Calibri" panose="020F0502020204030204" pitchFamily="34" charset="0"/>
                <a:cs typeface="Calibri" panose="020F0502020204030204" pitchFamily="34" charset="0"/>
              </a:rPr>
              <a:t>Ribalda</a:t>
            </a:r>
            <a:r>
              <a:rPr lang="fr-FR" dirty="0">
                <a:solidFill>
                  <a:prstClr val="white"/>
                </a:solidFill>
                <a:latin typeface="Calibri" panose="020F0502020204030204" pitchFamily="34" charset="0"/>
                <a:ea typeface="Calibri" panose="020F0502020204030204" pitchFamily="34" charset="0"/>
                <a:cs typeface="Calibri" panose="020F0502020204030204" pitchFamily="34" charset="0"/>
              </a:rPr>
              <a:t> et a./ Espagne, 17 octobre 2019, n°1874/13 et  8567/13)</a:t>
            </a:r>
          </a:p>
        </p:txBody>
      </p:sp>
    </p:spTree>
    <p:extLst>
      <p:ext uri="{BB962C8B-B14F-4D97-AF65-F5344CB8AC3E}">
        <p14:creationId xmlns:p14="http://schemas.microsoft.com/office/powerpoint/2010/main" val="336692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2D922-226B-A4F5-68F6-E38F468F0B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015690A-18CD-0CDA-ACF0-913AB530BD97}"/>
              </a:ext>
            </a:extLst>
          </p:cNvPr>
          <p:cNvSpPr>
            <a:spLocks noGrp="1"/>
          </p:cNvSpPr>
          <p:nvPr>
            <p:ph type="title"/>
          </p:nvPr>
        </p:nvSpPr>
        <p:spPr>
          <a:xfrm>
            <a:off x="646112" y="452718"/>
            <a:ext cx="9523124" cy="1228164"/>
          </a:xfrm>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5. La recevabilité des preuves</a:t>
            </a:r>
            <a:br>
              <a:rPr lang="fr-FR" dirty="0">
                <a:solidFill>
                  <a:srgbClr val="FFFF00"/>
                </a:solidFill>
              </a:rPr>
            </a:br>
            <a:endParaRPr lang="fr-FR" dirty="0"/>
          </a:p>
        </p:txBody>
      </p:sp>
      <p:sp>
        <p:nvSpPr>
          <p:cNvPr id="3" name="Espace réservé du contenu 2">
            <a:extLst>
              <a:ext uri="{FF2B5EF4-FFF2-40B4-BE49-F238E27FC236}">
                <a16:creationId xmlns:a16="http://schemas.microsoft.com/office/drawing/2014/main" id="{39DDFAA3-83DE-7DBC-A7EF-C8801248AB90}"/>
              </a:ext>
            </a:extLst>
          </p:cNvPr>
          <p:cNvSpPr>
            <a:spLocks noGrp="1"/>
          </p:cNvSpPr>
          <p:nvPr>
            <p:ph idx="1"/>
          </p:nvPr>
        </p:nvSpPr>
        <p:spPr>
          <a:xfrm>
            <a:off x="646112" y="1232308"/>
            <a:ext cx="9748718" cy="4012552"/>
          </a:xfrm>
        </p:spPr>
        <p:txBody>
          <a:bodyPr>
            <a:noAutofit/>
          </a:bodyPr>
          <a:lstStyle/>
          <a:p>
            <a:pPr marL="0" lvl="0" indent="0" algn="just">
              <a:spcBef>
                <a:spcPts val="0"/>
              </a:spcBef>
              <a:buClrTx/>
              <a:buSzTx/>
              <a:buNone/>
              <a:defRPr/>
            </a:pPr>
            <a:r>
              <a:rPr lang="fr-FR" sz="1600" dirty="0">
                <a:solidFill>
                  <a:prstClr val="white"/>
                </a:solidFill>
                <a:latin typeface="Calibri" panose="020F0502020204030204" pitchFamily="34" charset="0"/>
                <a:ea typeface="Calibri" panose="020F0502020204030204" pitchFamily="34" charset="0"/>
                <a:cs typeface="Calibri" panose="020F0502020204030204" pitchFamily="34" charset="0"/>
              </a:rPr>
              <a:t>L’enquête doit respecter le principe de proportionnalité au regard du but recherché.</a:t>
            </a:r>
          </a:p>
          <a:p>
            <a:pPr marL="0" lvl="0" indent="0" algn="just">
              <a:spcBef>
                <a:spcPts val="0"/>
              </a:spcBef>
              <a:buClrTx/>
              <a:buSzTx/>
              <a:buNone/>
              <a:defRPr/>
            </a:pPr>
            <a:endParaRPr lang="fr-FR" sz="5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0"/>
              </a:spcBef>
              <a:buClrTx/>
              <a:buSzTx/>
              <a:buNone/>
              <a:defRPr/>
            </a:pPr>
            <a:r>
              <a:rPr lang="fr-FR" sz="1600" dirty="0">
                <a:solidFill>
                  <a:prstClr val="white"/>
                </a:solidFill>
                <a:latin typeface="Calibri" panose="020F0502020204030204" pitchFamily="34" charset="0"/>
                <a:ea typeface="Calibri" panose="020F0502020204030204" pitchFamily="34" charset="0"/>
                <a:cs typeface="Calibri" panose="020F0502020204030204" pitchFamily="34" charset="0"/>
              </a:rPr>
              <a:t>Cela implique le respect de la vie privée des salariés :</a:t>
            </a:r>
          </a:p>
          <a:p>
            <a:pPr lvl="1" algn="just">
              <a:spcBef>
                <a:spcPts val="0"/>
              </a:spcBef>
              <a:buClrTx/>
              <a:buSzTx/>
              <a:buFont typeface="Arial" panose="020B0604020202020204" pitchFamily="34" charset="0"/>
              <a:buChar char="•"/>
              <a:defRPr/>
            </a:pPr>
            <a:r>
              <a:rPr lang="fr-FR" sz="1600" dirty="0">
                <a:solidFill>
                  <a:prstClr val="white"/>
                </a:solidFill>
                <a:latin typeface="Calibri" panose="020F0502020204030204" pitchFamily="34" charset="0"/>
                <a:ea typeface="Calibri" panose="020F0502020204030204" pitchFamily="34" charset="0"/>
                <a:cs typeface="Calibri" panose="020F0502020204030204" pitchFamily="34" charset="0"/>
              </a:rPr>
              <a:t>Le droit de la preuve est limité par le respect de la vie privée.</a:t>
            </a:r>
          </a:p>
          <a:p>
            <a:pPr lvl="1" algn="just">
              <a:spcBef>
                <a:spcPts val="0"/>
              </a:spcBef>
              <a:buClrTx/>
              <a:buSzTx/>
              <a:buFont typeface="Arial" panose="020B0604020202020204" pitchFamily="34" charset="0"/>
              <a:buChar char="•"/>
              <a:defRPr/>
            </a:pPr>
            <a:r>
              <a:rPr lang="fr-FR" sz="1600" dirty="0">
                <a:solidFill>
                  <a:prstClr val="white"/>
                </a:solidFill>
                <a:latin typeface="Calibri" panose="020F0502020204030204" pitchFamily="34" charset="0"/>
                <a:ea typeface="Calibri" panose="020F0502020204030204" pitchFamily="34" charset="0"/>
                <a:cs typeface="Calibri" panose="020F0502020204030204" pitchFamily="34" charset="0"/>
              </a:rPr>
              <a:t>Sauf si la production de cet élément de preuve est indispensable à l’exercice de ce droit et que l’atteinte est proportionnée au but poursuivi (Cass. civ., 25 février 2016, n°155-12.403)</a:t>
            </a:r>
          </a:p>
          <a:p>
            <a:pPr lvl="1" algn="just">
              <a:spcBef>
                <a:spcPts val="0"/>
              </a:spcBef>
              <a:buClrTx/>
              <a:buSzTx/>
              <a:buFont typeface="Arial" panose="020B0604020202020204" pitchFamily="34" charset="0"/>
              <a:buChar char="•"/>
              <a:defRPr/>
            </a:pPr>
            <a:r>
              <a:rPr lang="fr-FR" sz="1600" dirty="0">
                <a:solidFill>
                  <a:prstClr val="white"/>
                </a:solidFill>
                <a:latin typeface="Calibri" panose="020F0502020204030204" pitchFamily="34" charset="0"/>
                <a:ea typeface="Calibri" panose="020F0502020204030204" pitchFamily="34" charset="0"/>
                <a:cs typeface="Calibri" panose="020F0502020204030204" pitchFamily="34" charset="0"/>
              </a:rPr>
              <a:t>Le responsable de l’enquête interne doit veiller à maintenir l’équilibre entre le droit des employés au respect de leur vie privée, et la bonne marche de l’entreprise (CEDH Lopez </a:t>
            </a:r>
            <a:r>
              <a:rPr lang="fr-FR" sz="1600" dirty="0" err="1">
                <a:solidFill>
                  <a:prstClr val="white"/>
                </a:solidFill>
                <a:latin typeface="Calibri" panose="020F0502020204030204" pitchFamily="34" charset="0"/>
                <a:ea typeface="Calibri" panose="020F0502020204030204" pitchFamily="34" charset="0"/>
                <a:cs typeface="Calibri" panose="020F0502020204030204" pitchFamily="34" charset="0"/>
              </a:rPr>
              <a:t>Ribalda</a:t>
            </a:r>
            <a:r>
              <a:rPr lang="fr-FR" sz="1600" dirty="0">
                <a:solidFill>
                  <a:prstClr val="white"/>
                </a:solidFill>
                <a:latin typeface="Calibri" panose="020F0502020204030204" pitchFamily="34" charset="0"/>
                <a:ea typeface="Calibri" panose="020F0502020204030204" pitchFamily="34" charset="0"/>
                <a:cs typeface="Calibri" panose="020F0502020204030204" pitchFamily="34" charset="0"/>
              </a:rPr>
              <a:t> et a./ Espagne, 17 octobre 2019, n°1874/13 et  8567/13)</a:t>
            </a:r>
          </a:p>
          <a:p>
            <a:pPr marL="457200" lvl="1" indent="0" algn="just">
              <a:spcBef>
                <a:spcPts val="0"/>
              </a:spcBef>
              <a:buClrTx/>
              <a:buSzTx/>
              <a:buNone/>
              <a:defRPr/>
            </a:pPr>
            <a:endParaRPr lang="fr-FR" sz="5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57150" indent="0" algn="just">
              <a:spcBef>
                <a:spcPts val="0"/>
              </a:spcBef>
              <a:buClrTx/>
              <a:buSzTx/>
              <a:buNone/>
              <a:defRPr/>
            </a:pPr>
            <a:r>
              <a:rPr lang="fr-FR" sz="1600" dirty="0">
                <a:solidFill>
                  <a:prstClr val="white"/>
                </a:solidFill>
                <a:latin typeface="Calibri" panose="020F0502020204030204" pitchFamily="34" charset="0"/>
                <a:ea typeface="Calibri" panose="020F0502020204030204" pitchFamily="34" charset="0"/>
                <a:cs typeface="Calibri" panose="020F0502020204030204" pitchFamily="34" charset="0"/>
              </a:rPr>
              <a:t>Les moyens d’investigation propres à l’entreprise qui visent à rassembler et conserver les moyens de preuves sont juridiquement limités. L’article L. 1121-1 du Code du travail dispose : « </a:t>
            </a:r>
            <a:r>
              <a:rPr lang="fr-FR" sz="1600" i="1" dirty="0">
                <a:solidFill>
                  <a:prstClr val="white"/>
                </a:solidFill>
                <a:latin typeface="Calibri" panose="020F0502020204030204" pitchFamily="34" charset="0"/>
                <a:ea typeface="Calibri" panose="020F0502020204030204" pitchFamily="34" charset="0"/>
                <a:cs typeface="Calibri" panose="020F0502020204030204" pitchFamily="34" charset="0"/>
              </a:rPr>
              <a:t>Nul ne peut apporter aux droits des personnes et aux libertés individuelles et collectives de restrictions qui ne seraient pas justifiées par la nature de la tâche à accomplir ni proportionnées au but recherché</a:t>
            </a:r>
            <a:r>
              <a:rPr lang="fr-FR" sz="1600" dirty="0">
                <a:solidFill>
                  <a:prstClr val="white"/>
                </a:solidFill>
                <a:latin typeface="Calibri" panose="020F0502020204030204" pitchFamily="34" charset="0"/>
                <a:ea typeface="Calibri" panose="020F0502020204030204" pitchFamily="34" charset="0"/>
                <a:cs typeface="Calibri" panose="020F0502020204030204" pitchFamily="34" charset="0"/>
              </a:rPr>
              <a:t> ».</a:t>
            </a:r>
          </a:p>
          <a:p>
            <a:pPr marL="57150" indent="0" algn="just">
              <a:spcBef>
                <a:spcPts val="0"/>
              </a:spcBef>
              <a:buClrTx/>
              <a:buSzTx/>
              <a:buNone/>
              <a:defRPr/>
            </a:pPr>
            <a:endParaRPr lang="fr-FR" sz="5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57150" indent="0" algn="just">
              <a:spcBef>
                <a:spcPts val="0"/>
              </a:spcBef>
              <a:buClrTx/>
              <a:buSzTx/>
              <a:buNone/>
              <a:defRPr/>
            </a:pPr>
            <a:r>
              <a:rPr lang="fr-FR" sz="1600" dirty="0">
                <a:solidFill>
                  <a:prstClr val="white"/>
                </a:solidFill>
                <a:latin typeface="Calibri" panose="020F0502020204030204" pitchFamily="34" charset="0"/>
                <a:ea typeface="Calibri" panose="020F0502020204030204" pitchFamily="34" charset="0"/>
                <a:cs typeface="Calibri" panose="020F0502020204030204" pitchFamily="34" charset="0"/>
              </a:rPr>
              <a:t>Ne pas recueillir d’élément par des procédés illicites, déloyaux ou portant une atteinte disproportionnée aux droits des personnes (ex. ordinateur du salarié).</a:t>
            </a:r>
          </a:p>
          <a:p>
            <a:pPr marL="57150" indent="0" algn="just">
              <a:spcBef>
                <a:spcPts val="0"/>
              </a:spcBef>
              <a:buClrTx/>
              <a:buSzTx/>
              <a:buNone/>
              <a:defRPr/>
            </a:pPr>
            <a:endParaRPr lang="fr-FR" sz="5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0" lvl="0" indent="0">
              <a:spcBef>
                <a:spcPts val="0"/>
              </a:spcBef>
              <a:buClrTx/>
              <a:buSzTx/>
              <a:buNone/>
              <a:defRPr/>
            </a:pPr>
            <a:r>
              <a:rPr lang="fr-FR" sz="1600" dirty="0">
                <a:solidFill>
                  <a:prstClr val="white"/>
                </a:solidFill>
                <a:latin typeface="Calibri" panose="020F0502020204030204" pitchFamily="34" charset="0"/>
                <a:ea typeface="Calibri" panose="020F0502020204030204" pitchFamily="34" charset="0"/>
                <a:cs typeface="Times New Roman" panose="02020603050405020304" pitchFamily="18" charset="0"/>
              </a:rPr>
              <a:t> En cas de violation de ces principes :</a:t>
            </a:r>
          </a:p>
          <a:p>
            <a:pPr lvl="1">
              <a:spcBef>
                <a:spcPts val="0"/>
              </a:spcBef>
              <a:buClrTx/>
              <a:buSzTx/>
              <a:buFont typeface="Arial" panose="020B0604020202020204" pitchFamily="34" charset="0"/>
              <a:buChar char="•"/>
              <a:defRPr/>
            </a:pPr>
            <a:r>
              <a:rPr lang="fr-FR" sz="1600" dirty="0">
                <a:solidFill>
                  <a:prstClr val="white"/>
                </a:solidFill>
                <a:latin typeface="Calibri" panose="020F0502020204030204" pitchFamily="34" charset="0"/>
                <a:ea typeface="Calibri" panose="020F0502020204030204" pitchFamily="34" charset="0"/>
                <a:cs typeface="Times New Roman" panose="02020603050405020304" pitchFamily="18" charset="0"/>
              </a:rPr>
              <a:t>Irrecevabilité des moyens de preuve ;</a:t>
            </a:r>
          </a:p>
          <a:p>
            <a:pPr lvl="1">
              <a:spcBef>
                <a:spcPts val="0"/>
              </a:spcBef>
              <a:buClrTx/>
              <a:buSzTx/>
              <a:buFont typeface="Arial" panose="020B0604020202020204" pitchFamily="34" charset="0"/>
              <a:buChar char="•"/>
              <a:defRPr/>
            </a:pPr>
            <a:r>
              <a:rPr lang="fr-FR" sz="1600" dirty="0">
                <a:solidFill>
                  <a:prstClr val="white"/>
                </a:solidFill>
                <a:latin typeface="Calibri" panose="020F0502020204030204" pitchFamily="34" charset="0"/>
                <a:ea typeface="Calibri" panose="020F0502020204030204" pitchFamily="34" charset="0"/>
                <a:cs typeface="Times New Roman" panose="02020603050405020304" pitchFamily="18" charset="0"/>
              </a:rPr>
              <a:t>Dommages et intérêts au bénéfice du salarié dont les droits n’auraient pas été respectés</a:t>
            </a:r>
          </a:p>
          <a:p>
            <a:pPr lvl="1">
              <a:spcBef>
                <a:spcPts val="0"/>
              </a:spcBef>
              <a:buClrTx/>
              <a:buSzTx/>
              <a:buFont typeface="Arial" panose="020B0604020202020204" pitchFamily="34" charset="0"/>
              <a:buChar char="•"/>
              <a:defRPr/>
            </a:pPr>
            <a:r>
              <a:rPr lang="fr-FR" sz="1600" dirty="0">
                <a:solidFill>
                  <a:prstClr val="white"/>
                </a:solidFill>
                <a:latin typeface="Calibri" panose="020F0502020204030204" pitchFamily="34" charset="0"/>
                <a:ea typeface="Calibri" panose="020F0502020204030204" pitchFamily="34" charset="0"/>
                <a:cs typeface="Times New Roman" panose="02020603050405020304" pitchFamily="18" charset="0"/>
              </a:rPr>
              <a:t>Condamnation pénale sanctionnant l’usage de procédés illicites</a:t>
            </a:r>
            <a:br>
              <a:rPr lang="fr-FR" sz="1600" dirty="0">
                <a:solidFill>
                  <a:prstClr val="white"/>
                </a:solidFill>
                <a:latin typeface="Calibri" panose="020F0502020204030204" pitchFamily="34" charset="0"/>
                <a:ea typeface="Calibri" panose="020F0502020204030204" pitchFamily="34" charset="0"/>
                <a:cs typeface="Times New Roman" panose="02020603050405020304" pitchFamily="18" charset="0"/>
              </a:rPr>
            </a:br>
            <a:r>
              <a:rPr lang="fr-FR"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 </a:t>
            </a:r>
            <a:br>
              <a:rPr lang="fr-FR"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br>
            <a:endParaRPr lang="fr-FR" sz="14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57150" indent="0" algn="just">
              <a:spcBef>
                <a:spcPts val="0"/>
              </a:spcBef>
              <a:buClrTx/>
              <a:buSzTx/>
              <a:buNone/>
              <a:defRPr/>
            </a:pPr>
            <a:endParaRPr lang="fr-FR" sz="16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57150" indent="0" algn="just">
              <a:spcBef>
                <a:spcPts val="0"/>
              </a:spcBef>
              <a:buClrTx/>
              <a:buSzTx/>
              <a:buNone/>
              <a:defRPr/>
            </a:pPr>
            <a:endParaRPr lang="fr-FR" sz="16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270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C7827-0C7C-30DC-73F3-3177E47B662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131DE82-8BB2-FF69-55DB-A6F1A45A9493}"/>
              </a:ext>
            </a:extLst>
          </p:cNvPr>
          <p:cNvSpPr>
            <a:spLocks noGrp="1"/>
          </p:cNvSpPr>
          <p:nvPr>
            <p:ph type="title"/>
          </p:nvPr>
        </p:nvSpPr>
        <p:spPr>
          <a:xfrm>
            <a:off x="646112" y="452718"/>
            <a:ext cx="9523124" cy="1228164"/>
          </a:xfrm>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5. La recevabilité des preuves</a:t>
            </a:r>
            <a:br>
              <a:rPr lang="fr-FR" dirty="0">
                <a:solidFill>
                  <a:srgbClr val="FFFF00"/>
                </a:solidFill>
              </a:rPr>
            </a:br>
            <a:endParaRPr lang="fr-FR" dirty="0"/>
          </a:p>
        </p:txBody>
      </p:sp>
      <p:sp>
        <p:nvSpPr>
          <p:cNvPr id="3" name="Espace réservé du contenu 2">
            <a:extLst>
              <a:ext uri="{FF2B5EF4-FFF2-40B4-BE49-F238E27FC236}">
                <a16:creationId xmlns:a16="http://schemas.microsoft.com/office/drawing/2014/main" id="{89947346-307E-5527-4DD5-C1B5C8CF5799}"/>
              </a:ext>
            </a:extLst>
          </p:cNvPr>
          <p:cNvSpPr>
            <a:spLocks noGrp="1"/>
          </p:cNvSpPr>
          <p:nvPr>
            <p:ph idx="1"/>
          </p:nvPr>
        </p:nvSpPr>
        <p:spPr>
          <a:xfrm>
            <a:off x="646112" y="1680882"/>
            <a:ext cx="9162122" cy="4012552"/>
          </a:xfrm>
        </p:spPr>
        <p:txBody>
          <a:bodyPr>
            <a:noAutofit/>
          </a:bodyPr>
          <a:lstStyle/>
          <a:p>
            <a:pPr algn="just">
              <a:spcBef>
                <a:spcPts val="0"/>
              </a:spcBef>
              <a:buClrTx/>
              <a:buSzTx/>
              <a:defRPr/>
            </a:pPr>
            <a:r>
              <a:rPr lang="fr-FR" b="1" u="sng" dirty="0">
                <a:latin typeface="Calibri" panose="020F0502020204030204" pitchFamily="34" charset="0"/>
                <a:ea typeface="Calibri" panose="020F0502020204030204" pitchFamily="34" charset="0"/>
                <a:cs typeface="Calibri" panose="020F0502020204030204" pitchFamily="34" charset="0"/>
              </a:rPr>
              <a:t>Conclusion</a:t>
            </a:r>
            <a:r>
              <a:rPr lang="fr-FR" dirty="0">
                <a:latin typeface="Calibri" panose="020F0502020204030204" pitchFamily="34" charset="0"/>
                <a:ea typeface="Calibri" panose="020F0502020204030204" pitchFamily="34" charset="0"/>
                <a:cs typeface="Calibri" panose="020F0502020204030204" pitchFamily="34" charset="0"/>
              </a:rPr>
              <a:t> : </a:t>
            </a:r>
          </a:p>
          <a:p>
            <a:pPr marL="0" indent="0" algn="just">
              <a:spcBef>
                <a:spcPts val="0"/>
              </a:spcBef>
              <a:buClrTx/>
              <a:buSzTx/>
              <a:buNone/>
              <a:defRPr/>
            </a:pPr>
            <a:endParaRPr lang="fr-FR" dirty="0">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buClrTx/>
              <a:buSzTx/>
              <a:buNone/>
              <a:defRPr/>
            </a:pPr>
            <a:endParaRPr lang="fr-FR" sz="1800" dirty="0">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buClrTx/>
              <a:buSzTx/>
              <a:buNone/>
              <a:defRPr/>
            </a:pPr>
            <a:r>
              <a:rPr lang="fr-FR" sz="1800" dirty="0">
                <a:latin typeface="Calibri" panose="020F0502020204030204" pitchFamily="34" charset="0"/>
                <a:ea typeface="Calibri" panose="020F0502020204030204" pitchFamily="34" charset="0"/>
                <a:cs typeface="Calibri" panose="020F0502020204030204" pitchFamily="34" charset="0"/>
              </a:rPr>
              <a:t>La jurisprudence française a opéré un tournant majeur en matière de recevabilité de la preuve. Alors que la règle traditionnelle conduisait à l’exclusion systématique des preuves déloyales, l’influence européenne a imposé une approche plus équilibrée, articulée autour de l’indispensabilité et de la proportionnalité. La preuve illicite ou déloyale n’est plus automatiquement rejetée, mais fait l’objet d’un contrôle circonstancié. Cette évolution consacre le rôle du juge comme garant de l’équilibre entre droit à la preuve et respect des libertés fondamentales, et témoigne d’une volonté d’adapter le droit français aux standards européens du procès équitable.</a:t>
            </a:r>
          </a:p>
          <a:p>
            <a:pPr marL="0" lvl="0" indent="0" algn="just">
              <a:spcBef>
                <a:spcPts val="0"/>
              </a:spcBef>
              <a:buClrTx/>
              <a:buSzTx/>
              <a:buNone/>
              <a:defRPr/>
            </a:pPr>
            <a:br>
              <a:rPr lang="fr-FR" sz="1600" dirty="0">
                <a:solidFill>
                  <a:prstClr val="white"/>
                </a:solidFill>
                <a:latin typeface="Calibri" panose="020F0502020204030204" pitchFamily="34" charset="0"/>
                <a:ea typeface="Calibri" panose="020F0502020204030204" pitchFamily="34" charset="0"/>
                <a:cs typeface="Times New Roman" panose="02020603050405020304" pitchFamily="18" charset="0"/>
              </a:rPr>
            </a:br>
            <a:r>
              <a:rPr lang="fr-FR"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 </a:t>
            </a:r>
            <a:br>
              <a:rPr lang="fr-FR"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br>
            <a:endParaRPr lang="fr-FR" sz="14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57150" indent="0" algn="just">
              <a:spcBef>
                <a:spcPts val="0"/>
              </a:spcBef>
              <a:buClrTx/>
              <a:buSzTx/>
              <a:buNone/>
              <a:defRPr/>
            </a:pPr>
            <a:endParaRPr lang="fr-FR" sz="16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57150" indent="0" algn="just">
              <a:spcBef>
                <a:spcPts val="0"/>
              </a:spcBef>
              <a:buClrTx/>
              <a:buSzTx/>
              <a:buNone/>
              <a:defRPr/>
            </a:pPr>
            <a:endParaRPr lang="fr-FR" sz="16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881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760E-804B-FF33-C948-86497740B37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808BB13-6C7F-7F47-8B23-B287920B23A0}"/>
              </a:ext>
            </a:extLst>
          </p:cNvPr>
          <p:cNvSpPr>
            <a:spLocks noGrp="1"/>
          </p:cNvSpPr>
          <p:nvPr>
            <p:ph type="ctrTitle"/>
          </p:nvPr>
        </p:nvSpPr>
        <p:spPr>
          <a:xfrm>
            <a:off x="1450790" y="1232356"/>
            <a:ext cx="9349482" cy="4086045"/>
          </a:xfrm>
        </p:spPr>
        <p:txBody>
          <a:bodyPr/>
          <a:lstStyle/>
          <a:p>
            <a:pPr lvl="0">
              <a:spcBef>
                <a:spcPts val="1000"/>
              </a:spcBef>
              <a:buClr>
                <a:srgbClr val="1E5155">
                  <a:lumMod val="40000"/>
                  <a:lumOff val="60000"/>
                </a:srgbClr>
              </a:buClr>
              <a:buSzPct val="80000"/>
            </a:pPr>
            <a:r>
              <a:rPr lang="fr-FR" sz="2800" b="1" dirty="0">
                <a:solidFill>
                  <a:schemeClr val="tx1"/>
                </a:solidFill>
              </a:rPr>
              <a:t>1.</a:t>
            </a:r>
            <a:r>
              <a:rPr lang="fr-FR" sz="2800" dirty="0">
                <a:solidFill>
                  <a:schemeClr val="tx1"/>
                </a:solidFill>
              </a:rPr>
              <a:t> Intervention de Mme PAU-LANGEVIN (Adjointe au Défenseur des droits)</a:t>
            </a:r>
            <a:br>
              <a:rPr lang="fr-FR" sz="2800" dirty="0">
                <a:solidFill>
                  <a:schemeClr val="tx1"/>
                </a:solidFill>
              </a:rPr>
            </a:br>
            <a:br>
              <a:rPr lang="fr-FR" sz="2800" dirty="0">
                <a:solidFill>
                  <a:schemeClr val="tx1"/>
                </a:solidFill>
              </a:rPr>
            </a:br>
            <a:br>
              <a:rPr lang="fr-FR" sz="2800" dirty="0">
                <a:solidFill>
                  <a:schemeClr val="tx1"/>
                </a:solidFill>
              </a:rPr>
            </a:br>
            <a:br>
              <a:rPr lang="fr-FR" sz="2800" dirty="0">
                <a:solidFill>
                  <a:schemeClr val="tx1"/>
                </a:solidFill>
              </a:rPr>
            </a:br>
            <a:br>
              <a:rPr lang="fr-FR" sz="900" dirty="0">
                <a:solidFill>
                  <a:schemeClr val="tx1"/>
                </a:solidFill>
              </a:rPr>
            </a:br>
            <a:endParaRPr lang="fr-FR" sz="1050" dirty="0">
              <a:solidFill>
                <a:schemeClr val="tx1"/>
              </a:solidFill>
            </a:endParaRPr>
          </a:p>
        </p:txBody>
      </p:sp>
    </p:spTree>
    <p:extLst>
      <p:ext uri="{BB962C8B-B14F-4D97-AF65-F5344CB8AC3E}">
        <p14:creationId xmlns:p14="http://schemas.microsoft.com/office/powerpoint/2010/main" val="285083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9654E-D52D-3234-EA17-59F8EDA7AB2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FB6351-EC1D-5807-030A-00EB73014B8C}"/>
              </a:ext>
            </a:extLst>
          </p:cNvPr>
          <p:cNvSpPr>
            <a:spLocks noGrp="1"/>
          </p:cNvSpPr>
          <p:nvPr>
            <p:ph type="ctrTitle"/>
          </p:nvPr>
        </p:nvSpPr>
        <p:spPr>
          <a:xfrm>
            <a:off x="1450790" y="1232356"/>
            <a:ext cx="9349482" cy="4086045"/>
          </a:xfrm>
        </p:spPr>
        <p:txBody>
          <a:bodyPr/>
          <a:lstStyle/>
          <a:p>
            <a:pPr lvl="0">
              <a:spcBef>
                <a:spcPts val="1000"/>
              </a:spcBef>
              <a:buClr>
                <a:srgbClr val="1E5155">
                  <a:lumMod val="40000"/>
                  <a:lumOff val="60000"/>
                </a:srgbClr>
              </a:buClr>
              <a:buSzPct val="80000"/>
            </a:pPr>
            <a:r>
              <a:rPr lang="fr-FR" sz="2800" b="1" dirty="0">
                <a:solidFill>
                  <a:schemeClr val="tx1"/>
                </a:solidFill>
              </a:rPr>
              <a:t>2.</a:t>
            </a:r>
            <a:r>
              <a:rPr lang="fr-FR" sz="2800" dirty="0">
                <a:solidFill>
                  <a:schemeClr val="tx1"/>
                </a:solidFill>
              </a:rPr>
              <a:t> Intervention de M. KOWOUVIH (</a:t>
            </a:r>
            <a:r>
              <a:rPr lang="fr-FR" sz="2800" i="1" dirty="0">
                <a:solidFill>
                  <a:schemeClr val="tx1"/>
                </a:solidFill>
              </a:rPr>
              <a:t>Global Human </a:t>
            </a:r>
            <a:r>
              <a:rPr lang="fr-FR" sz="2800" i="1" dirty="0" err="1">
                <a:solidFill>
                  <a:schemeClr val="tx1"/>
                </a:solidFill>
              </a:rPr>
              <a:t>Rights</a:t>
            </a:r>
            <a:r>
              <a:rPr lang="fr-FR" sz="2800" i="1" dirty="0">
                <a:solidFill>
                  <a:schemeClr val="tx1"/>
                </a:solidFill>
              </a:rPr>
              <a:t> </a:t>
            </a:r>
            <a:r>
              <a:rPr lang="fr-FR" sz="2800" i="1" dirty="0" err="1">
                <a:solidFill>
                  <a:schemeClr val="tx1"/>
                </a:solidFill>
              </a:rPr>
              <a:t>Officer</a:t>
            </a:r>
            <a:r>
              <a:rPr lang="fr-FR" sz="2800" dirty="0">
                <a:solidFill>
                  <a:schemeClr val="tx1"/>
                </a:solidFill>
              </a:rPr>
              <a:t> – Groupe DEKRA International)</a:t>
            </a:r>
            <a:br>
              <a:rPr lang="fr-FR" sz="2800" dirty="0">
                <a:solidFill>
                  <a:schemeClr val="tx1"/>
                </a:solidFill>
              </a:rPr>
            </a:br>
            <a:br>
              <a:rPr lang="fr-FR" sz="2800" dirty="0">
                <a:solidFill>
                  <a:schemeClr val="tx1"/>
                </a:solidFill>
              </a:rPr>
            </a:br>
            <a:br>
              <a:rPr lang="fr-FR" sz="2800" dirty="0">
                <a:solidFill>
                  <a:schemeClr val="tx1"/>
                </a:solidFill>
              </a:rPr>
            </a:br>
            <a:br>
              <a:rPr lang="fr-FR" sz="2800" dirty="0">
                <a:solidFill>
                  <a:schemeClr val="tx1"/>
                </a:solidFill>
              </a:rPr>
            </a:br>
            <a:br>
              <a:rPr lang="fr-FR" sz="900" dirty="0">
                <a:solidFill>
                  <a:schemeClr val="tx1"/>
                </a:solidFill>
              </a:rPr>
            </a:br>
            <a:endParaRPr lang="fr-FR" sz="1050" dirty="0">
              <a:solidFill>
                <a:schemeClr val="tx1"/>
              </a:solidFill>
            </a:endParaRPr>
          </a:p>
        </p:txBody>
      </p:sp>
    </p:spTree>
    <p:extLst>
      <p:ext uri="{BB962C8B-B14F-4D97-AF65-F5344CB8AC3E}">
        <p14:creationId xmlns:p14="http://schemas.microsoft.com/office/powerpoint/2010/main" val="246534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49FF93D-F441-2670-6B88-D83B5210B85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634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21A916C-57D6-2D0F-756D-FD7812053C1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9093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3CFC3-4B84-AD68-96D7-7D6AA0C0860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DEC3F53-AA7E-7780-8D02-79622CEC1058}"/>
              </a:ext>
            </a:extLst>
          </p:cNvPr>
          <p:cNvSpPr>
            <a:spLocks noGrp="1"/>
          </p:cNvSpPr>
          <p:nvPr>
            <p:ph type="title"/>
          </p:nvPr>
        </p:nvSpPr>
        <p:spPr>
          <a:xfrm>
            <a:off x="646112" y="452718"/>
            <a:ext cx="9523124" cy="1228164"/>
          </a:xfrm>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3. Le mandat de l’avocat enquêteur et sa mission</a:t>
            </a:r>
            <a:br>
              <a:rPr lang="fr-FR" dirty="0">
                <a:solidFill>
                  <a:srgbClr val="FFFF00"/>
                </a:solidFill>
              </a:rPr>
            </a:br>
            <a:endParaRPr lang="fr-FR" dirty="0"/>
          </a:p>
        </p:txBody>
      </p:sp>
      <p:sp>
        <p:nvSpPr>
          <p:cNvPr id="3" name="Espace réservé du contenu 2">
            <a:extLst>
              <a:ext uri="{FF2B5EF4-FFF2-40B4-BE49-F238E27FC236}">
                <a16:creationId xmlns:a16="http://schemas.microsoft.com/office/drawing/2014/main" id="{2A1D356F-B4B8-C157-1250-44C5DD54DD40}"/>
              </a:ext>
            </a:extLst>
          </p:cNvPr>
          <p:cNvSpPr>
            <a:spLocks noGrp="1"/>
          </p:cNvSpPr>
          <p:nvPr>
            <p:ph idx="1"/>
          </p:nvPr>
        </p:nvSpPr>
        <p:spPr>
          <a:xfrm>
            <a:off x="646112" y="1266814"/>
            <a:ext cx="9740092" cy="4944205"/>
          </a:xfrm>
        </p:spPr>
        <p:txBody>
          <a:bodyPr>
            <a:normAutofit fontScale="85000" lnSpcReduction="20000"/>
          </a:bodyPr>
          <a:lstStyle/>
          <a:p>
            <a:pPr algn="just">
              <a:buFont typeface="Wingdings" panose="05000000000000000000" pitchFamily="2" charset="2"/>
              <a:buChar char="Ø"/>
            </a:pPr>
            <a:r>
              <a:rPr lang="fr-FR" b="1" u="sng" dirty="0">
                <a:latin typeface="Calibri" panose="020F0502020204030204" pitchFamily="34" charset="0"/>
                <a:ea typeface="Calibri" panose="020F0502020204030204" pitchFamily="34" charset="0"/>
                <a:cs typeface="Calibri" panose="020F0502020204030204" pitchFamily="34" charset="0"/>
              </a:rPr>
              <a:t>Le mandat de l’avocat :</a:t>
            </a:r>
          </a:p>
          <a:p>
            <a:pPr lvl="1" algn="just">
              <a:buFont typeface="Arial" panose="020B0604020202020204" pitchFamily="34" charset="0"/>
              <a:buChar char="•"/>
            </a:pPr>
            <a:r>
              <a:rPr lang="fr-FR" dirty="0">
                <a:latin typeface="Calibri" panose="020F0502020204030204" pitchFamily="34" charset="0"/>
                <a:ea typeface="Calibri" panose="020F0502020204030204" pitchFamily="34" charset="0"/>
                <a:cs typeface="Calibri" panose="020F0502020204030204" pitchFamily="34" charset="0"/>
              </a:rPr>
              <a:t>Défini par l’article 8 du Code de déontologie (D. n° 2023-552 du 30 juin 2023) ;</a:t>
            </a:r>
          </a:p>
          <a:p>
            <a:pPr marL="457200" lvl="1" indent="0" algn="just">
              <a:buNone/>
            </a:pPr>
            <a:r>
              <a:rPr lang="fr-FR"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rPr>
              <a:t>L'avocat est le mandataire naturel de son client, personne physique ou morale, en matière de conseil, de rédaction d'actes et de contentieux.</a:t>
            </a:r>
          </a:p>
          <a:p>
            <a:pPr marL="457200" lvl="1" indent="0" algn="just">
              <a:buNone/>
            </a:pPr>
            <a:r>
              <a:rPr lang="fr-FR" i="1" dirty="0">
                <a:latin typeface="Calibri" panose="020F0502020204030204" pitchFamily="34" charset="0"/>
                <a:ea typeface="Calibri" panose="020F0502020204030204" pitchFamily="34" charset="0"/>
                <a:cs typeface="Calibri" panose="020F0502020204030204" pitchFamily="34" charset="0"/>
              </a:rPr>
              <a:t>L'avocat doit justifier d'un mandat écrit sauf dans les cas où la loi ou le règlement en présume l'existence.</a:t>
            </a:r>
          </a:p>
          <a:p>
            <a:pPr marL="457200" lvl="1" indent="0" algn="just">
              <a:buNone/>
            </a:pPr>
            <a:r>
              <a:rPr lang="fr-FR" i="1" dirty="0">
                <a:latin typeface="Calibri" panose="020F0502020204030204" pitchFamily="34" charset="0"/>
                <a:ea typeface="Calibri" panose="020F0502020204030204" pitchFamily="34" charset="0"/>
                <a:cs typeface="Calibri" panose="020F0502020204030204" pitchFamily="34" charset="0"/>
              </a:rPr>
              <a:t>L'avocat s'assure au préalable de la licéité de l'opération pour laquelle il lui est donné mandat. Il respecte strictement l'objet du mandat et veille à obtenir du mandant une extension de ses pouvoirs si les circonstances l'exigent.</a:t>
            </a:r>
          </a:p>
          <a:p>
            <a:pPr marL="457200" lvl="1" indent="0" algn="just">
              <a:buNone/>
            </a:pPr>
            <a:r>
              <a:rPr lang="fr-FR" i="1" dirty="0">
                <a:latin typeface="Calibri" panose="020F0502020204030204" pitchFamily="34" charset="0"/>
                <a:ea typeface="Calibri" panose="020F0502020204030204" pitchFamily="34" charset="0"/>
                <a:cs typeface="Calibri" panose="020F0502020204030204" pitchFamily="34" charset="0"/>
              </a:rPr>
              <a:t>L'avocat ne peut, sans y avoir été autorisé spécialement et par écrit par le mandant, transiger en son nom et pour son compte ou l'engager irrévocablement par une proposition ou une offre de contracter.</a:t>
            </a:r>
          </a:p>
          <a:p>
            <a:pPr marL="457200" lvl="1" indent="0" algn="just">
              <a:buNone/>
            </a:pPr>
            <a:r>
              <a:rPr lang="fr-FR" i="1" dirty="0">
                <a:latin typeface="Calibri" panose="020F0502020204030204" pitchFamily="34" charset="0"/>
                <a:ea typeface="Calibri" panose="020F0502020204030204" pitchFamily="34" charset="0"/>
                <a:cs typeface="Calibri" panose="020F0502020204030204" pitchFamily="34" charset="0"/>
              </a:rPr>
              <a:t>L'avocat ne peut disposer de fonds, effets ou valeurs ou aliéner les biens du mandant que si le mandat le stipule expressément ou, à défaut, après y avoir été autorisé spécialement et par écrit par le mandant </a:t>
            </a:r>
            <a:r>
              <a:rPr lang="fr-FR" dirty="0">
                <a:latin typeface="Calibri" panose="020F0502020204030204" pitchFamily="34" charset="0"/>
                <a:ea typeface="Calibri" panose="020F0502020204030204" pitchFamily="34" charset="0"/>
                <a:cs typeface="Calibri" panose="020F0502020204030204" pitchFamily="34" charset="0"/>
              </a:rPr>
              <a:t>».</a:t>
            </a:r>
          </a:p>
          <a:p>
            <a:pPr lvl="1" algn="just">
              <a:buFont typeface="Arial" panose="020B0604020202020204" pitchFamily="34" charset="0"/>
              <a:buChar char="•"/>
            </a:pPr>
            <a:r>
              <a:rPr lang="fr-FR" dirty="0">
                <a:latin typeface="Calibri" panose="020F0502020204030204" pitchFamily="34" charset="0"/>
                <a:ea typeface="Calibri" panose="020F0502020204030204" pitchFamily="34" charset="0"/>
                <a:cs typeface="Calibri" panose="020F0502020204030204" pitchFamily="34" charset="0"/>
              </a:rPr>
              <a:t>Précisé par les articles 6.2 et 6.3.1 du Règlement intérieur national de la profession d’avocat :</a:t>
            </a:r>
          </a:p>
          <a:p>
            <a:pPr marL="457200" lvl="1" indent="0" algn="just">
              <a:buNone/>
            </a:pPr>
            <a:r>
              <a:rPr lang="fr-FR"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rPr>
              <a:t>Dans les autres cas </a:t>
            </a:r>
            <a:r>
              <a:rPr lang="fr-FR" dirty="0">
                <a:latin typeface="Calibri" panose="020F0502020204030204" pitchFamily="34" charset="0"/>
                <a:ea typeface="Calibri" panose="020F0502020204030204" pitchFamily="34" charset="0"/>
                <a:cs typeface="Calibri" panose="020F0502020204030204" pitchFamily="34" charset="0"/>
              </a:rPr>
              <a:t>(quand l’avocat ne représente pas ses clients en justice)</a:t>
            </a:r>
            <a:r>
              <a:rPr lang="fr-FR" i="1" dirty="0">
                <a:latin typeface="Calibri" panose="020F0502020204030204" pitchFamily="34" charset="0"/>
                <a:ea typeface="Calibri" panose="020F0502020204030204" pitchFamily="34" charset="0"/>
                <a:cs typeface="Calibri" panose="020F0502020204030204" pitchFamily="34" charset="0"/>
              </a:rPr>
              <a:t> l'avocat doit justifier d'un mandat écrit sauf dans les cas où la loi ou le règlement présume l'existence </a:t>
            </a:r>
            <a:r>
              <a:rPr lang="fr-FR" dirty="0">
                <a:latin typeface="Calibri" panose="020F0502020204030204" pitchFamily="34" charset="0"/>
                <a:ea typeface="Calibri" panose="020F0502020204030204" pitchFamily="34" charset="0"/>
                <a:cs typeface="Calibri" panose="020F0502020204030204" pitchFamily="34" charset="0"/>
              </a:rPr>
              <a:t>(le texte vise notamment les dispositions fiscales qui n’exigent pas de mandat écrit pour l’avocat intervenant)</a:t>
            </a:r>
            <a:r>
              <a:rPr lang="fr-FR" i="1" dirty="0">
                <a:latin typeface="Calibri" panose="020F0502020204030204" pitchFamily="34" charset="0"/>
                <a:ea typeface="Calibri" panose="020F0502020204030204" pitchFamily="34" charset="0"/>
                <a:cs typeface="Calibri" panose="020F0502020204030204" pitchFamily="34" charset="0"/>
              </a:rPr>
              <a:t>. Le mandat écrit ou la lettre de mission, doit déterminer la nature, l'étendue, la durée, les conditions et les modes d'exécution de la fin de la mission de l'avocat</a:t>
            </a:r>
            <a:r>
              <a:rPr lang="fr-FR" dirty="0">
                <a:latin typeface="Calibri" panose="020F0502020204030204" pitchFamily="34" charset="0"/>
                <a:ea typeface="Calibri" panose="020F0502020204030204" pitchFamily="34" charset="0"/>
                <a:cs typeface="Calibri" panose="020F0502020204030204" pitchFamily="34" charset="0"/>
              </a:rPr>
              <a:t> » ;</a:t>
            </a:r>
          </a:p>
          <a:p>
            <a:pPr marL="457200" lvl="1" indent="0" algn="just">
              <a:buNone/>
            </a:pPr>
            <a:r>
              <a:rPr lang="fr-FR"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rPr>
              <a:t>L'avocat peut recevoir des missions de justice. Il peut également être investi d'une mission professionnelle qualifiée, d'arbitre, d'expert, de médiateur, de praticiens du droit collaboratif, de liquidateur amiable ou d'exécuteur testamentaires</a:t>
            </a:r>
            <a:r>
              <a:rPr lang="fr-FR"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010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DED1D-FB44-42C6-33E4-820A3A7CD4D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641BFA-3A39-F435-7277-012F93F0259A}"/>
              </a:ext>
            </a:extLst>
          </p:cNvPr>
          <p:cNvSpPr>
            <a:spLocks noGrp="1"/>
          </p:cNvSpPr>
          <p:nvPr>
            <p:ph type="title"/>
          </p:nvPr>
        </p:nvSpPr>
        <p:spPr>
          <a:xfrm>
            <a:off x="646112" y="452718"/>
            <a:ext cx="9523124" cy="1228164"/>
          </a:xfrm>
        </p:spPr>
        <p:txBody>
          <a:bodyPr/>
          <a:lstStyle/>
          <a:p>
            <a:r>
              <a:rPr lang="fr-FR" sz="3200" dirty="0">
                <a:solidFill>
                  <a:schemeClr val="tx1"/>
                </a:solidFill>
                <a:latin typeface="Calibri" panose="020F0502020204030204" pitchFamily="34" charset="0"/>
                <a:ea typeface="Calibri" panose="020F0502020204030204" pitchFamily="34" charset="0"/>
                <a:cs typeface="Calibri" panose="020F0502020204030204" pitchFamily="34" charset="0"/>
              </a:rPr>
              <a:t>3. Le mandat de l’avocat enquêteur et sa mission</a:t>
            </a:r>
            <a:br>
              <a:rPr lang="fr-FR" dirty="0">
                <a:solidFill>
                  <a:srgbClr val="FFFF00"/>
                </a:solidFill>
              </a:rPr>
            </a:br>
            <a:endParaRPr lang="fr-FR" dirty="0"/>
          </a:p>
        </p:txBody>
      </p:sp>
      <p:sp>
        <p:nvSpPr>
          <p:cNvPr id="3" name="Espace réservé du contenu 2">
            <a:extLst>
              <a:ext uri="{FF2B5EF4-FFF2-40B4-BE49-F238E27FC236}">
                <a16:creationId xmlns:a16="http://schemas.microsoft.com/office/drawing/2014/main" id="{C364866A-AA2C-AF4F-D85D-D573073D6B8D}"/>
              </a:ext>
            </a:extLst>
          </p:cNvPr>
          <p:cNvSpPr>
            <a:spLocks noGrp="1"/>
          </p:cNvSpPr>
          <p:nvPr>
            <p:ph idx="1"/>
          </p:nvPr>
        </p:nvSpPr>
        <p:spPr>
          <a:xfrm>
            <a:off x="646112" y="1266814"/>
            <a:ext cx="9740092" cy="4944205"/>
          </a:xfrm>
        </p:spPr>
        <p:txBody>
          <a:bodyPr>
            <a:normAutofit/>
          </a:bodyPr>
          <a:lstStyle/>
          <a:p>
            <a:pPr algn="just">
              <a:buFont typeface="Wingdings" panose="05000000000000000000" pitchFamily="2" charset="2"/>
              <a:buChar char="Ø"/>
            </a:pPr>
            <a:r>
              <a:rPr lang="fr-FR" b="1" u="sng" dirty="0">
                <a:latin typeface="Calibri" panose="020F0502020204030204" pitchFamily="34" charset="0"/>
                <a:ea typeface="Calibri" panose="020F0502020204030204" pitchFamily="34" charset="0"/>
                <a:cs typeface="Calibri" panose="020F0502020204030204" pitchFamily="34" charset="0"/>
              </a:rPr>
              <a:t>Le contenu du mandat :</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Que ce soit au visa de l’article 6.2 ou au visa de l’article 6.3 du Règlement Intérieur National, le mandat est nécessairement écrit quand bien même il ne s’agit pas d’un mandat </a:t>
            </a:r>
            <a:r>
              <a:rPr lang="fr-FR" i="1" dirty="0">
                <a:latin typeface="Calibri" panose="020F0502020204030204" pitchFamily="34" charset="0"/>
                <a:ea typeface="Calibri" panose="020F0502020204030204" pitchFamily="34" charset="0"/>
                <a:cs typeface="Calibri" panose="020F0502020204030204" pitchFamily="34" charset="0"/>
              </a:rPr>
              <a:t>ad litem</a:t>
            </a:r>
            <a:r>
              <a:rPr lang="fr-FR" dirty="0">
                <a:latin typeface="Calibri" panose="020F0502020204030204" pitchFamily="34" charset="0"/>
                <a:ea typeface="Calibri" panose="020F0502020204030204" pitchFamily="34" charset="0"/>
                <a:cs typeface="Calibri" panose="020F0502020204030204" pitchFamily="34" charset="0"/>
              </a:rPr>
              <a:t> (art. 6.2) ou d’un mandat pour une expertise (art. 6.3).</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L’article 2 de l’annexe XV du Règlement Intérieur du Barreau de Paris (« Vade-mecum de l’avocat chargé d’une enquête interne ») impose un écrit sans distinguer l’enquête de l’article 6.2 de l’enquête-expertise de l’article 6.3. </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Le mandat écrit doit être distingué de la convention d'honoraires, qui répond à l'obligation d'information prévue à l'article 10 du code de déontologie.</a:t>
            </a:r>
          </a:p>
          <a:p>
            <a:pPr marL="0" indent="0" algn="just">
              <a:buNone/>
            </a:pPr>
            <a:r>
              <a:rPr lang="fr-FR" dirty="0">
                <a:latin typeface="Calibri" panose="020F0502020204030204" pitchFamily="34" charset="0"/>
                <a:ea typeface="Calibri" panose="020F0502020204030204" pitchFamily="34" charset="0"/>
                <a:cs typeface="Calibri" panose="020F0502020204030204" pitchFamily="34" charset="0"/>
              </a:rPr>
              <a:t>Malheureusement l’article 2 de l’annexe XV du RIBP ne prévoit qu’un acte pour les missions et ses honoraires et pas éventuellement deux, d’une part et, d’autre part, n’en précise pas suffisamment le contenu, la seule indication étant la nécessité de l’écrit. Il convient de rappeler que la lettre de mission n’est pas couverte par le secret professionnel, à l’inverse de la convention d’honoraires.</a:t>
            </a:r>
          </a:p>
          <a:p>
            <a:pPr marL="0" indent="0" algn="just">
              <a:buNone/>
            </a:pPr>
            <a:endParaRPr lang="fr-FR" b="1" u="sng"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78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3206</TotalTime>
  <Words>5736</Words>
  <Application>Microsoft Office PowerPoint</Application>
  <PresentationFormat>Grand écran</PresentationFormat>
  <Paragraphs>368</Paragraphs>
  <Slides>38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Aptos</vt:lpstr>
      <vt:lpstr>Arial</vt:lpstr>
      <vt:lpstr>Calibri</vt:lpstr>
      <vt:lpstr>Century Gothic</vt:lpstr>
      <vt:lpstr>Wingdings</vt:lpstr>
      <vt:lpstr>Wingdings 3</vt:lpstr>
      <vt:lpstr>Ion</vt:lpstr>
      <vt:lpstr>Table 3 :  L’enquête interne en droit social : définition de la mission, exécution de la mission, modalités d’audition, droits de la défense et recevabilité des preuves</vt:lpstr>
      <vt:lpstr>Présentation PowerPoint</vt:lpstr>
      <vt:lpstr>1. Intervention de Mme PAU-LANGEVIN (Adjointe au Défenseur des droits)  2. Intervention de M. KOWOUVIH (Global Human Rights Officer – Groupe DEKRA International)  3. Le mandat de l’avocat enquêteur et sa mission  4. Les modalités de l’audition et la question de l’anonymat  5. La recevabilité des preuves</vt:lpstr>
      <vt:lpstr>1. Intervention de Mme PAU-LANGEVIN (Adjointe au Défenseur des droits)     </vt:lpstr>
      <vt:lpstr>2. Intervention de M. KOWOUVIH (Global Human Rights Officer – Groupe DEKRA International)     </vt:lpstr>
      <vt:lpstr>Présentation PowerPoint</vt:lpstr>
      <vt:lpstr>Présentation PowerPoint</vt:lpstr>
      <vt:lpstr>3. Le mandat de l’avocat enquêteur et sa mission </vt:lpstr>
      <vt:lpstr>3. Le mandat de l’avocat enquêteur et sa mission </vt:lpstr>
      <vt:lpstr>3. Le mandat de l’avocat enquêteur et sa mission </vt:lpstr>
      <vt:lpstr>3. Le mandat de l’avocat enquêteur et sa mission </vt:lpstr>
      <vt:lpstr>3. Le mandat de l’avocat enquêteur et sa mission </vt:lpstr>
      <vt:lpstr>3. Le mandat de l’avocat enquêteur et sa mission </vt:lpstr>
      <vt:lpstr>4. Les modalités de l’audition et la question de l’anonymat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4. Les modalités de l’audition et la question de l’anonymat </vt:lpstr>
      <vt:lpstr>4. Les modalités de l’audition et la question de l’anonymat </vt:lpstr>
      <vt:lpstr>4. Les modalités de l’audition et la question de l’anonymat  </vt:lpstr>
      <vt:lpstr> </vt:lpstr>
      <vt:lpstr>5. La recevabilité des preuves </vt:lpstr>
      <vt:lpstr>5. La recevabilité des preuves </vt:lpstr>
      <vt:lpstr>5. La recevabilité des preuves  </vt:lpstr>
      <vt:lpstr>5. La recevabilité des preuves </vt:lpstr>
      <vt:lpstr>5. La recevabilité des preuves </vt:lpstr>
      <vt:lpstr>5. La recevabilité des preuves </vt:lpstr>
      <vt:lpstr>5. La recevabilité des preuves </vt:lpstr>
      <vt:lpstr>5. La recevabilité des preuves </vt:lpstr>
      <vt:lpstr>5. La recevabilité des preuves </vt:lpstr>
      <vt:lpstr>5. La recevabilité des preuves </vt:lpstr>
      <vt:lpstr>5. La recevabilité des preuves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droits de la dfense dans les enquêtes internes extenalisée</dc:title>
  <dc:creator>Marie-France MOUCHENOTTE</dc:creator>
  <cp:lastModifiedBy>Magalie MARCHESSEAU-LUCAS</cp:lastModifiedBy>
  <cp:revision>103</cp:revision>
  <dcterms:created xsi:type="dcterms:W3CDTF">2025-05-29T13:16:54Z</dcterms:created>
  <dcterms:modified xsi:type="dcterms:W3CDTF">2025-09-17T14:36:37Z</dcterms:modified>
</cp:coreProperties>
</file>