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Public Sans Thin"/>
      <p:regular r:id="rId25"/>
      <p:bold r:id="rId26"/>
      <p:italic r:id="rId27"/>
      <p:boldItalic r:id="rId28"/>
    </p:embeddedFont>
    <p:embeddedFont>
      <p:font typeface="Roboto"/>
      <p:regular r:id="rId29"/>
      <p:bold r:id="rId30"/>
      <p:italic r:id="rId31"/>
      <p:boldItalic r:id="rId32"/>
    </p:embeddedFont>
    <p:embeddedFont>
      <p:font typeface="Public Sans Medium"/>
      <p:regular r:id="rId33"/>
      <p:bold r:id="rId34"/>
      <p:italic r:id="rId35"/>
      <p:boldItalic r:id="rId36"/>
    </p:embeddedFont>
    <p:embeddedFont>
      <p:font typeface="Public Sans"/>
      <p:bold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3" roundtripDataSignature="AMtx7mhMveqe5Vsm8bnVn6u2rLBPWgLE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ublicSansThin-bold.fntdata"/><Relationship Id="rId25" Type="http://schemas.openxmlformats.org/officeDocument/2006/relationships/font" Target="fonts/PublicSansThin-regular.fntdata"/><Relationship Id="rId28" Type="http://schemas.openxmlformats.org/officeDocument/2006/relationships/font" Target="fonts/PublicSansThin-boldItalic.fntdata"/><Relationship Id="rId27" Type="http://schemas.openxmlformats.org/officeDocument/2006/relationships/font" Target="fonts/PublicSansThin-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PublicSansMedium-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PublicSansMedium-italic.fntdata"/><Relationship Id="rId12" Type="http://schemas.openxmlformats.org/officeDocument/2006/relationships/slide" Target="slides/slide7.xml"/><Relationship Id="rId34" Type="http://schemas.openxmlformats.org/officeDocument/2006/relationships/font" Target="fonts/PublicSansMedium-bold.fntdata"/><Relationship Id="rId15" Type="http://schemas.openxmlformats.org/officeDocument/2006/relationships/slide" Target="slides/slide10.xml"/><Relationship Id="rId37" Type="http://schemas.openxmlformats.org/officeDocument/2006/relationships/font" Target="fonts/PublicSans-bold.fntdata"/><Relationship Id="rId14" Type="http://schemas.openxmlformats.org/officeDocument/2006/relationships/slide" Target="slides/slide9.xml"/><Relationship Id="rId36" Type="http://schemas.openxmlformats.org/officeDocument/2006/relationships/font" Target="fonts/PublicSansMedium-boldItalic.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Public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7ef67e4c1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7ef67e4c17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ef67e4c1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7ef67e4c17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7ef67e4c1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7ef67e4c17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ef67e4c1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37ef67e4c17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7fa6a0832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7fa6a0832e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7f27c782f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37f27c782f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1792288" y="612775"/>
            <a:ext cx="5486400" cy="4114800"/>
          </a:xfrm>
          <a:prstGeom prst="rect">
            <a:avLst/>
          </a:prstGeom>
          <a:noFill/>
          <a:ln>
            <a:noFill/>
          </a:ln>
        </p:spPr>
      </p:sp>
      <p:sp>
        <p:nvSpPr>
          <p:cNvPr id="64" name="Google Shape;64;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6.jpg"/><Relationship Id="rId6" Type="http://schemas.openxmlformats.org/officeDocument/2006/relationships/image" Target="../media/image11.png"/><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83" name="Shape 83"/>
        <p:cNvGrpSpPr/>
        <p:nvPr/>
      </p:nvGrpSpPr>
      <p:grpSpPr>
        <a:xfrm>
          <a:off x="0" y="0"/>
          <a:ext cx="0" cy="0"/>
          <a:chOff x="0" y="0"/>
          <a:chExt cx="0" cy="0"/>
        </a:xfrm>
      </p:grpSpPr>
      <p:sp>
        <p:nvSpPr>
          <p:cNvPr id="84" name="Google Shape;84;p1"/>
          <p:cNvSpPr txBox="1"/>
          <p:nvPr/>
        </p:nvSpPr>
        <p:spPr>
          <a:xfrm>
            <a:off x="3164235" y="1554163"/>
            <a:ext cx="11959500" cy="743550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1" i="0" lang="en-US" sz="6901" u="none" cap="none" strike="noStrike">
                <a:solidFill>
                  <a:srgbClr val="FFFFFF"/>
                </a:solidFill>
                <a:latin typeface="Public Sans"/>
                <a:ea typeface="Public Sans"/>
                <a:cs typeface="Public Sans"/>
                <a:sym typeface="Public Sans"/>
              </a:rPr>
              <a:t>ETAT DU DROIT </a:t>
            </a:r>
            <a:endParaRPr/>
          </a:p>
          <a:p>
            <a:pPr indent="0" lvl="0" marL="0" marR="0" rtl="0" algn="ctr">
              <a:lnSpc>
                <a:spcPct val="119997"/>
              </a:lnSpc>
              <a:spcBef>
                <a:spcPts val="0"/>
              </a:spcBef>
              <a:spcAft>
                <a:spcPts val="0"/>
              </a:spcAft>
              <a:buNone/>
            </a:pPr>
            <a:r>
              <a:rPr b="1" i="0" lang="en-US" sz="6901" u="none" cap="none" strike="noStrike">
                <a:solidFill>
                  <a:srgbClr val="FFFFFF"/>
                </a:solidFill>
                <a:latin typeface="Public Sans"/>
                <a:ea typeface="Public Sans"/>
                <a:cs typeface="Public Sans"/>
                <a:sym typeface="Public Sans"/>
              </a:rPr>
              <a:t>RELATIF </a:t>
            </a:r>
            <a:r>
              <a:rPr b="1" lang="en-US" sz="6901">
                <a:solidFill>
                  <a:srgbClr val="FFFFFF"/>
                </a:solidFill>
                <a:latin typeface="Public Sans"/>
                <a:ea typeface="Public Sans"/>
                <a:cs typeface="Public Sans"/>
                <a:sym typeface="Public Sans"/>
              </a:rPr>
              <a:t>À</a:t>
            </a:r>
            <a:r>
              <a:rPr b="1" i="0" lang="en-US" sz="6901" u="none" cap="none" strike="noStrike">
                <a:solidFill>
                  <a:srgbClr val="FFFFFF"/>
                </a:solidFill>
                <a:latin typeface="Public Sans"/>
                <a:ea typeface="Public Sans"/>
                <a:cs typeface="Public Sans"/>
                <a:sym typeface="Public Sans"/>
              </a:rPr>
              <a:t> </a:t>
            </a:r>
            <a:r>
              <a:rPr b="1" lang="en-US" sz="6901">
                <a:solidFill>
                  <a:schemeClr val="lt1"/>
                </a:solidFill>
                <a:latin typeface="Public Sans"/>
                <a:ea typeface="Public Sans"/>
                <a:cs typeface="Public Sans"/>
                <a:sym typeface="Public Sans"/>
              </a:rPr>
              <a:t>L'ENQUÊTE</a:t>
            </a:r>
            <a:r>
              <a:rPr b="1" i="0" lang="en-US" sz="6901" u="none" cap="none" strike="noStrike">
                <a:solidFill>
                  <a:srgbClr val="FFFFFF"/>
                </a:solidFill>
                <a:latin typeface="Public Sans"/>
                <a:ea typeface="Public Sans"/>
                <a:cs typeface="Public Sans"/>
                <a:sym typeface="Public Sans"/>
              </a:rPr>
              <a:t> INTERNE EN DROIT SOCIAL ET </a:t>
            </a:r>
            <a:endParaRPr/>
          </a:p>
          <a:p>
            <a:pPr indent="0" lvl="0" marL="0" marR="0" rtl="0" algn="ctr">
              <a:lnSpc>
                <a:spcPct val="119997"/>
              </a:lnSpc>
              <a:spcBef>
                <a:spcPts val="0"/>
              </a:spcBef>
              <a:spcAft>
                <a:spcPts val="0"/>
              </a:spcAft>
              <a:buNone/>
            </a:pPr>
            <a:r>
              <a:rPr b="1" i="0" lang="en-US" sz="6901" u="none" cap="none" strike="noStrike">
                <a:solidFill>
                  <a:srgbClr val="FFFFFF"/>
                </a:solidFill>
                <a:latin typeface="Public Sans"/>
                <a:ea typeface="Public Sans"/>
                <a:cs typeface="Public Sans"/>
                <a:sym typeface="Public Sans"/>
              </a:rPr>
              <a:t>LE STATUT DE </a:t>
            </a:r>
            <a:r>
              <a:rPr b="1" i="0" lang="en-US" sz="6901" u="none" cap="none" strike="noStrike">
                <a:solidFill>
                  <a:srgbClr val="FFFF00"/>
                </a:solidFill>
                <a:latin typeface="Public Sans"/>
                <a:ea typeface="Public Sans"/>
                <a:cs typeface="Public Sans"/>
                <a:sym typeface="Public Sans"/>
              </a:rPr>
              <a:t>LANCEUR D’ALERTE</a:t>
            </a:r>
            <a:endParaRPr>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52" name="Shape 152"/>
        <p:cNvGrpSpPr/>
        <p:nvPr/>
      </p:nvGrpSpPr>
      <p:grpSpPr>
        <a:xfrm>
          <a:off x="0" y="0"/>
          <a:ext cx="0" cy="0"/>
          <a:chOff x="0" y="0"/>
          <a:chExt cx="0" cy="0"/>
        </a:xfrm>
      </p:grpSpPr>
      <p:sp>
        <p:nvSpPr>
          <p:cNvPr id="153" name="Google Shape;153;p10"/>
          <p:cNvSpPr txBox="1"/>
          <p:nvPr/>
        </p:nvSpPr>
        <p:spPr>
          <a:xfrm>
            <a:off x="606025" y="1201750"/>
            <a:ext cx="16371600" cy="93267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1" lang="en-US" sz="2941">
                <a:solidFill>
                  <a:srgbClr val="FFFFFF"/>
                </a:solidFill>
                <a:latin typeface="Public Sans"/>
                <a:ea typeface="Public Sans"/>
                <a:cs typeface="Public Sans"/>
                <a:sym typeface="Public Sans"/>
              </a:rPr>
              <a:t>DEFINITION DU </a:t>
            </a:r>
            <a:r>
              <a:rPr b="1" i="0" lang="en-US" sz="2941" u="none" cap="none" strike="noStrike">
                <a:solidFill>
                  <a:srgbClr val="FFFFFF"/>
                </a:solidFill>
                <a:latin typeface="Public Sans"/>
                <a:ea typeface="Public Sans"/>
                <a:cs typeface="Public Sans"/>
                <a:sym typeface="Public Sans"/>
              </a:rPr>
              <a:t>LANCEUR D’ALERTE  (Loi Waserman)  (art 6 Loi Sapin 2)</a:t>
            </a:r>
            <a:endParaRPr/>
          </a:p>
          <a:p>
            <a:pPr indent="0" lvl="0" marL="0" marR="0" rtl="0" algn="l">
              <a:lnSpc>
                <a:spcPct val="140020"/>
              </a:lnSpc>
              <a:spcBef>
                <a:spcPts val="0"/>
              </a:spcBef>
              <a:spcAft>
                <a:spcPts val="0"/>
              </a:spcAft>
              <a:buNone/>
            </a:pPr>
            <a:r>
              <a:rPr b="0" i="0" lang="en-US" sz="2941" u="none" cap="none" strike="noStrike">
                <a:solidFill>
                  <a:srgbClr val="FFFFFF"/>
                </a:solidFill>
                <a:latin typeface="Public Sans Thin"/>
                <a:ea typeface="Public Sans Thin"/>
                <a:cs typeface="Public Sans Thin"/>
                <a:sym typeface="Public Sans Thin"/>
              </a:rPr>
              <a:t>Un lanceur d'alerte est une personne physique qui </a:t>
            </a:r>
            <a:r>
              <a:rPr b="0" i="0" lang="en-US" sz="2941" u="none" cap="none" strike="noStrike">
                <a:solidFill>
                  <a:srgbClr val="FF66C4"/>
                </a:solidFill>
                <a:latin typeface="Public Sans Thin"/>
                <a:ea typeface="Public Sans Thin"/>
                <a:cs typeface="Public Sans Thin"/>
                <a:sym typeface="Public Sans Thin"/>
              </a:rPr>
              <a:t>signale ou divulgue</a:t>
            </a:r>
            <a:r>
              <a:rPr b="0" i="0" lang="en-US" sz="2941" u="none" cap="none" strike="noStrike">
                <a:solidFill>
                  <a:srgbClr val="FFFFFF"/>
                </a:solidFill>
                <a:latin typeface="Public Sans Thin"/>
                <a:ea typeface="Public Sans Thin"/>
                <a:cs typeface="Public Sans Thin"/>
                <a:sym typeface="Public Sans Thin"/>
              </a:rPr>
              <a:t>, </a:t>
            </a:r>
            <a:endParaRPr/>
          </a:p>
          <a:p>
            <a:pPr indent="0" lvl="0" marL="0" marR="0" rtl="0" algn="l">
              <a:lnSpc>
                <a:spcPct val="140020"/>
              </a:lnSpc>
              <a:spcBef>
                <a:spcPts val="0"/>
              </a:spcBef>
              <a:spcAft>
                <a:spcPts val="0"/>
              </a:spcAft>
              <a:buNone/>
            </a:pPr>
            <a:r>
              <a:rPr b="0" i="0" lang="en-US" sz="2941" u="none" cap="none" strike="noStrike">
                <a:solidFill>
                  <a:srgbClr val="FFFFFF"/>
                </a:solidFill>
                <a:latin typeface="Public Sans Thin"/>
                <a:ea typeface="Public Sans Thin"/>
                <a:cs typeface="Public Sans Thin"/>
                <a:sym typeface="Public Sans Thin"/>
              </a:rPr>
              <a:t>s</a:t>
            </a:r>
            <a:r>
              <a:rPr b="0" i="0" lang="en-US" sz="2941" u="none" cap="none" strike="noStrike">
                <a:solidFill>
                  <a:srgbClr val="C1FF72"/>
                </a:solidFill>
                <a:latin typeface="Public Sans Thin"/>
                <a:ea typeface="Public Sans Thin"/>
                <a:cs typeface="Public Sans Thin"/>
                <a:sym typeface="Public Sans Thin"/>
              </a:rPr>
              <a:t>ans contrepartie financière directe</a:t>
            </a:r>
            <a:r>
              <a:rPr b="0" i="0" lang="en-US" sz="2941" u="none" cap="none" strike="noStrike">
                <a:solidFill>
                  <a:srgbClr val="FFFFFF"/>
                </a:solidFill>
                <a:latin typeface="Public Sans Thin"/>
                <a:ea typeface="Public Sans Thin"/>
                <a:cs typeface="Public Sans Thin"/>
                <a:sym typeface="Public Sans Thin"/>
              </a:rPr>
              <a:t> et </a:t>
            </a:r>
            <a:r>
              <a:rPr b="0" i="0" lang="en-US" sz="2941" u="none" cap="none" strike="noStrike">
                <a:solidFill>
                  <a:srgbClr val="38B6FF"/>
                </a:solidFill>
                <a:latin typeface="Public Sans Thin"/>
                <a:ea typeface="Public Sans Thin"/>
                <a:cs typeface="Public Sans Thin"/>
                <a:sym typeface="Public Sans Thin"/>
              </a:rPr>
              <a:t>de bonne foi</a:t>
            </a:r>
            <a:r>
              <a:rPr b="0" i="0" lang="en-US" sz="2941" u="none" cap="none" strike="noStrike">
                <a:solidFill>
                  <a:srgbClr val="FFFFFF"/>
                </a:solidFill>
                <a:latin typeface="Public Sans Thin"/>
                <a:ea typeface="Public Sans Thin"/>
                <a:cs typeface="Public Sans Thin"/>
                <a:sym typeface="Public Sans Thin"/>
              </a:rPr>
              <a:t>, </a:t>
            </a:r>
            <a:endParaRPr/>
          </a:p>
          <a:p>
            <a:pPr indent="0" lvl="0" marL="0" marR="0" rtl="0" algn="l">
              <a:lnSpc>
                <a:spcPct val="140020"/>
              </a:lnSpc>
              <a:spcBef>
                <a:spcPts val="0"/>
              </a:spcBef>
              <a:spcAft>
                <a:spcPts val="0"/>
              </a:spcAft>
              <a:buNone/>
            </a:pPr>
            <a:r>
              <a:rPr b="0" i="0" lang="en-US" sz="2941" u="none" cap="none" strike="noStrike">
                <a:solidFill>
                  <a:srgbClr val="FF66C4"/>
                </a:solidFill>
                <a:latin typeface="Public Sans Thin"/>
                <a:ea typeface="Public Sans Thin"/>
                <a:cs typeface="Public Sans Thin"/>
                <a:sym typeface="Public Sans Thin"/>
              </a:rPr>
              <a:t>des informations</a:t>
            </a:r>
            <a:r>
              <a:rPr b="0" i="0" lang="en-US" sz="2941" u="none" cap="none" strike="noStrike">
                <a:solidFill>
                  <a:srgbClr val="FFFFFF"/>
                </a:solidFill>
                <a:latin typeface="Public Sans Thin"/>
                <a:ea typeface="Public Sans Thin"/>
                <a:cs typeface="Public Sans Thin"/>
                <a:sym typeface="Public Sans Thin"/>
              </a:rPr>
              <a:t> portant sur </a:t>
            </a:r>
            <a:endParaRPr/>
          </a:p>
          <a:p>
            <a:pPr indent="0" lvl="0" marL="0" marR="0" rtl="0" algn="ctr">
              <a:lnSpc>
                <a:spcPct val="140020"/>
              </a:lnSpc>
              <a:spcBef>
                <a:spcPts val="0"/>
              </a:spcBef>
              <a:spcAft>
                <a:spcPts val="0"/>
              </a:spcAft>
              <a:buNone/>
            </a:pPr>
            <a:r>
              <a:rPr b="0" i="0" lang="en-US" sz="2941" u="none" cap="none" strike="noStrike">
                <a:solidFill>
                  <a:srgbClr val="9900FF"/>
                </a:solidFill>
                <a:latin typeface="Public Sans Thin"/>
                <a:ea typeface="Public Sans Thin"/>
                <a:cs typeface="Public Sans Thin"/>
                <a:sym typeface="Public Sans Thin"/>
              </a:rPr>
              <a:t>un crime</a:t>
            </a:r>
            <a:r>
              <a:rPr b="0" i="0" lang="en-US" sz="2941" u="none" cap="none" strike="noStrike">
                <a:solidFill>
                  <a:srgbClr val="FFFFFF"/>
                </a:solidFill>
                <a:latin typeface="Public Sans Thin"/>
                <a:ea typeface="Public Sans Thin"/>
                <a:cs typeface="Public Sans Thin"/>
                <a:sym typeface="Public Sans Thin"/>
              </a:rPr>
              <a:t>, </a:t>
            </a:r>
            <a:endParaRPr/>
          </a:p>
          <a:p>
            <a:pPr indent="0" lvl="0" marL="0" marR="0" rtl="0" algn="ctr">
              <a:lnSpc>
                <a:spcPct val="140020"/>
              </a:lnSpc>
              <a:spcBef>
                <a:spcPts val="0"/>
              </a:spcBef>
              <a:spcAft>
                <a:spcPts val="0"/>
              </a:spcAft>
              <a:buNone/>
            </a:pPr>
            <a:r>
              <a:rPr b="0" i="0" lang="en-US" sz="2941" u="none" cap="none" strike="noStrike">
                <a:solidFill>
                  <a:srgbClr val="00FFFF"/>
                </a:solidFill>
                <a:latin typeface="Public Sans Thin"/>
                <a:ea typeface="Public Sans Thin"/>
                <a:cs typeface="Public Sans Thin"/>
                <a:sym typeface="Public Sans Thin"/>
              </a:rPr>
              <a:t>un délit</a:t>
            </a:r>
            <a:r>
              <a:rPr b="0" i="0" lang="en-US" sz="2941" u="none" cap="none" strike="noStrike">
                <a:solidFill>
                  <a:srgbClr val="FFFFFF"/>
                </a:solidFill>
                <a:latin typeface="Public Sans Thin"/>
                <a:ea typeface="Public Sans Thin"/>
                <a:cs typeface="Public Sans Thin"/>
                <a:sym typeface="Public Sans Thin"/>
              </a:rPr>
              <a:t>, </a:t>
            </a:r>
            <a:endParaRPr/>
          </a:p>
          <a:p>
            <a:pPr indent="0" lvl="0" marL="0" marR="0" rtl="0" algn="ctr">
              <a:lnSpc>
                <a:spcPct val="140020"/>
              </a:lnSpc>
              <a:spcBef>
                <a:spcPts val="0"/>
              </a:spcBef>
              <a:spcAft>
                <a:spcPts val="0"/>
              </a:spcAft>
              <a:buNone/>
            </a:pPr>
            <a:r>
              <a:rPr b="0" i="0" lang="en-US" sz="2941" u="none" cap="none" strike="noStrike">
                <a:solidFill>
                  <a:srgbClr val="FF6D4D"/>
                </a:solidFill>
                <a:latin typeface="Public Sans Thin"/>
                <a:ea typeface="Public Sans Thin"/>
                <a:cs typeface="Public Sans Thin"/>
                <a:sym typeface="Public Sans Thin"/>
              </a:rPr>
              <a:t>une menace ou un préjudice pour</a:t>
            </a:r>
            <a:r>
              <a:rPr b="0" i="0" lang="en-US" sz="2941" u="none" cap="none" strike="noStrike">
                <a:solidFill>
                  <a:srgbClr val="FFFFFF"/>
                </a:solidFill>
                <a:latin typeface="Public Sans Thin"/>
                <a:ea typeface="Public Sans Thin"/>
                <a:cs typeface="Public Sans Thin"/>
                <a:sym typeface="Public Sans Thin"/>
              </a:rPr>
              <a:t> </a:t>
            </a:r>
            <a:r>
              <a:rPr b="0" i="0" lang="en-US" sz="2941" u="none" cap="none" strike="noStrike">
                <a:solidFill>
                  <a:srgbClr val="FF6D4D"/>
                </a:solidFill>
                <a:latin typeface="Public Sans Thin"/>
                <a:ea typeface="Public Sans Thin"/>
                <a:cs typeface="Public Sans Thin"/>
                <a:sym typeface="Public Sans Thin"/>
              </a:rPr>
              <a:t>l'intérêt général</a:t>
            </a:r>
            <a:r>
              <a:rPr b="0" i="0" lang="en-US" sz="2941" u="none" cap="none" strike="noStrike">
                <a:solidFill>
                  <a:srgbClr val="FFFFFF"/>
                </a:solidFill>
                <a:latin typeface="Public Sans Thin"/>
                <a:ea typeface="Public Sans Thin"/>
                <a:cs typeface="Public Sans Thin"/>
                <a:sym typeface="Public Sans Thin"/>
              </a:rPr>
              <a:t>, </a:t>
            </a:r>
            <a:endParaRPr/>
          </a:p>
          <a:p>
            <a:pPr indent="0" lvl="0" marL="0" marR="0" rtl="0" algn="l">
              <a:lnSpc>
                <a:spcPct val="140020"/>
              </a:lnSpc>
              <a:spcBef>
                <a:spcPts val="0"/>
              </a:spcBef>
              <a:spcAft>
                <a:spcPts val="0"/>
              </a:spcAft>
              <a:buNone/>
            </a:pPr>
            <a:r>
              <a:rPr b="0" i="0" lang="en-US" sz="2941" u="none" cap="none" strike="noStrike">
                <a:solidFill>
                  <a:srgbClr val="FFFFFF"/>
                </a:solidFill>
                <a:latin typeface="Public Sans Thin"/>
                <a:ea typeface="Public Sans Thin"/>
                <a:cs typeface="Public Sans Thin"/>
                <a:sym typeface="Public Sans Thin"/>
              </a:rPr>
              <a:t>une violation ou une tentative de dissimulation d'une violation d'un engagement international régulièrement ratifié ou approuvé par la France, d'un acte unilatéral d'une organisation internationale pris sur le fondement d'un tel engagement, du droit de l'Union européenne, </a:t>
            </a:r>
            <a:endParaRPr/>
          </a:p>
          <a:p>
            <a:pPr indent="0" lvl="0" marL="0" marR="0" rtl="0" algn="l">
              <a:lnSpc>
                <a:spcPct val="140020"/>
              </a:lnSpc>
              <a:spcBef>
                <a:spcPts val="0"/>
              </a:spcBef>
              <a:spcAft>
                <a:spcPts val="0"/>
              </a:spcAft>
              <a:buNone/>
            </a:pPr>
            <a:r>
              <a:rPr b="0" i="0" lang="en-US" sz="2941" u="none" cap="none" strike="noStrike">
                <a:solidFill>
                  <a:srgbClr val="FFFFFF"/>
                </a:solidFill>
                <a:latin typeface="Public Sans Thin"/>
                <a:ea typeface="Public Sans Thin"/>
                <a:cs typeface="Public Sans Thin"/>
                <a:sym typeface="Public Sans Thin"/>
              </a:rPr>
              <a:t>de la loi ou du règlement.  </a:t>
            </a:r>
            <a:endParaRPr/>
          </a:p>
          <a:p>
            <a:pPr indent="0" lvl="0" marL="0" marR="0" rtl="0" algn="l">
              <a:lnSpc>
                <a:spcPct val="140020"/>
              </a:lnSpc>
              <a:spcBef>
                <a:spcPts val="0"/>
              </a:spcBef>
              <a:spcAft>
                <a:spcPts val="0"/>
              </a:spcAft>
              <a:buNone/>
            </a:pPr>
            <a:r>
              <a:rPr b="0" i="0" lang="en-US" sz="2941" u="none" cap="none" strike="noStrike">
                <a:solidFill>
                  <a:srgbClr val="FFFFFF"/>
                </a:solidFill>
                <a:latin typeface="Public Sans Thin"/>
                <a:ea typeface="Public Sans Thin"/>
                <a:cs typeface="Public Sans Thin"/>
                <a:sym typeface="Public Sans Thin"/>
              </a:rPr>
              <a:t>Lorsque les informations n'ont pas été obtenues dans le cadre des activités professionnelles mentionnées au I de l'article 8, le lanceur d'alerte doit en avoir eu personnellement connaissance. (…) ».</a:t>
            </a:r>
            <a:endParaRPr/>
          </a:p>
          <a:p>
            <a:pPr indent="0" lvl="0" marL="0" marR="0" rtl="0" algn="ctr">
              <a:lnSpc>
                <a:spcPct val="140020"/>
              </a:lnSpc>
              <a:spcBef>
                <a:spcPts val="0"/>
              </a:spcBef>
              <a:spcAft>
                <a:spcPts val="0"/>
              </a:spcAft>
              <a:buNone/>
            </a:pPr>
            <a:r>
              <a:t/>
            </a:r>
            <a:endParaRPr b="0" i="0" sz="2941" u="none" cap="none" strike="noStrike">
              <a:solidFill>
                <a:srgbClr val="FFFFFF"/>
              </a:solidFill>
              <a:latin typeface="Public Sans Thin"/>
              <a:ea typeface="Public Sans Thin"/>
              <a:cs typeface="Public Sans Thin"/>
              <a:sym typeface="Public Sans Th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57" name="Shape 157"/>
        <p:cNvGrpSpPr/>
        <p:nvPr/>
      </p:nvGrpSpPr>
      <p:grpSpPr>
        <a:xfrm>
          <a:off x="0" y="0"/>
          <a:ext cx="0" cy="0"/>
          <a:chOff x="0" y="0"/>
          <a:chExt cx="0" cy="0"/>
        </a:xfrm>
      </p:grpSpPr>
      <p:sp>
        <p:nvSpPr>
          <p:cNvPr id="158" name="Google Shape;158;g37ef67e4c17_0_36"/>
          <p:cNvSpPr txBox="1"/>
          <p:nvPr/>
        </p:nvSpPr>
        <p:spPr>
          <a:xfrm>
            <a:off x="3714750" y="2284594"/>
            <a:ext cx="10858500" cy="2154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t/>
            </a:r>
            <a:endParaRPr/>
          </a:p>
        </p:txBody>
      </p:sp>
      <p:sp>
        <p:nvSpPr>
          <p:cNvPr id="159" name="Google Shape;159;g37ef67e4c17_0_36"/>
          <p:cNvSpPr txBox="1"/>
          <p:nvPr/>
        </p:nvSpPr>
        <p:spPr>
          <a:xfrm>
            <a:off x="2828150" y="543875"/>
            <a:ext cx="13519200" cy="762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1050">
                <a:solidFill>
                  <a:schemeClr val="lt1"/>
                </a:solidFill>
                <a:highlight>
                  <a:srgbClr val="FFFFFF"/>
                </a:highlight>
              </a:rPr>
              <a:t>I</a:t>
            </a:r>
            <a:r>
              <a:rPr lang="en-US" sz="2400">
                <a:solidFill>
                  <a:schemeClr val="dk1"/>
                </a:solidFill>
                <a:highlight>
                  <a:srgbClr val="FFFFFF"/>
                </a:highlight>
              </a:rPr>
              <a:t>II.-Lorsque sont réunies les conditions d'application d'un dispositif spécifique de signalement de violations et de protection de l'auteur du signalement prévu par la loi ou le règlement ou par un acte de l'Union européenne mentionné dans la partie II de l'annexe à la directive (UE) 2019/1937 du Parlement européen et du Conseil du 23 octobre 2019 sur la protection des personnes qui signalent des violations du droit de l'Union, le présent chapitre ne s'applique pas.</a:t>
            </a:r>
            <a:endParaRPr sz="2400">
              <a:solidFill>
                <a:schemeClr val="dk1"/>
              </a:solidFill>
              <a:highlight>
                <a:srgbClr val="FFFFFF"/>
              </a:highlight>
            </a:endParaRPr>
          </a:p>
          <a:p>
            <a:pPr indent="0" lvl="0" marL="0" rtl="0" algn="l">
              <a:lnSpc>
                <a:spcPct val="115000"/>
              </a:lnSpc>
              <a:spcBef>
                <a:spcPts val="1100"/>
              </a:spcBef>
              <a:spcAft>
                <a:spcPts val="0"/>
              </a:spcAft>
              <a:buSzPts val="1100"/>
              <a:buNone/>
            </a:pPr>
            <a:br>
              <a:rPr lang="en-US" sz="2400">
                <a:solidFill>
                  <a:schemeClr val="dk1"/>
                </a:solidFill>
                <a:highlight>
                  <a:srgbClr val="FFFFFF"/>
                </a:highlight>
              </a:rPr>
            </a:br>
            <a:r>
              <a:rPr lang="en-US" sz="2400">
                <a:solidFill>
                  <a:schemeClr val="dk1"/>
                </a:solidFill>
                <a:highlight>
                  <a:srgbClr val="FFFFFF"/>
                </a:highlight>
              </a:rPr>
              <a:t>Sous réserve de l'article L. 861-3 du code de la sécurité intérieure, lorsqu'une ou plusieurs des mesures prévues aux articles 10-1,12 et 12-1 de la présente loi sont plus favorables à l'auteur du signalement que celles prévues par un dispositif spécifique mentionné au premier alinéa du présent III, ces mesures s'appliquent. Sous la même réserve, à défaut de mesure équivalente prévue par un tel dispositif spécifique, les articles 13 et 13-1 sont applicables.</a:t>
            </a:r>
            <a:endParaRPr sz="2400">
              <a:solidFill>
                <a:schemeClr val="dk1"/>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t/>
            </a:r>
            <a:endParaRPr sz="2400">
              <a:solidFill>
                <a:schemeClr val="lt1"/>
              </a:solidFill>
              <a:highlight>
                <a:srgbClr val="FFFFFF"/>
              </a:highlight>
            </a:endParaRPr>
          </a:p>
          <a:p>
            <a:pPr indent="0" lvl="0" marL="0" marR="0" rtl="0" algn="ctr">
              <a:lnSpc>
                <a:spcPct val="173333"/>
              </a:lnSpc>
              <a:spcBef>
                <a:spcPts val="1100"/>
              </a:spcBef>
              <a:spcAft>
                <a:spcPts val="0"/>
              </a:spcAft>
              <a:buNone/>
            </a:pPr>
            <a:r>
              <a:rPr b="1" lang="en-US" sz="1800">
                <a:solidFill>
                  <a:srgbClr val="C1FF72"/>
                </a:solidFill>
                <a:latin typeface="Calibri"/>
                <a:ea typeface="Calibri"/>
                <a:cs typeface="Calibri"/>
                <a:sym typeface="Calibri"/>
              </a:rPr>
              <a:t>L 1132-3-3 CT</a:t>
            </a:r>
            <a:endParaRPr b="1" sz="1800">
              <a:solidFill>
                <a:srgbClr val="C1FF72"/>
              </a:solidFill>
              <a:latin typeface="Calibri"/>
              <a:ea typeface="Calibri"/>
              <a:cs typeface="Calibri"/>
              <a:sym typeface="Calibri"/>
            </a:endParaRPr>
          </a:p>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20000"/>
              </a:lnSpc>
              <a:spcBef>
                <a:spcPts val="0"/>
              </a:spcBef>
              <a:spcAft>
                <a:spcPts val="0"/>
              </a:spcAft>
              <a:buNone/>
            </a:pPr>
            <a:r>
              <a:t/>
            </a:r>
            <a:endParaRPr/>
          </a:p>
          <a:p>
            <a:pPr indent="0" lvl="0" marL="0" marR="0" rtl="0" algn="ctr">
              <a:lnSpc>
                <a:spcPct val="120000"/>
              </a:lnSpc>
              <a:spcBef>
                <a:spcPts val="0"/>
              </a:spcBef>
              <a:spcAft>
                <a:spcPts val="0"/>
              </a:spcAft>
              <a:buNone/>
            </a:pPr>
            <a:r>
              <a:t/>
            </a:r>
            <a:endParaRPr b="1" i="1" sz="2600" u="none" cap="none" strike="noStrike">
              <a:solidFill>
                <a:srgbClr val="FFFFFF"/>
              </a:solidFill>
              <a:latin typeface="Public Sans"/>
              <a:ea typeface="Public Sans"/>
              <a:cs typeface="Public Sans"/>
              <a:sym typeface="Public Sans"/>
            </a:endParaRPr>
          </a:p>
          <a:p>
            <a:pPr indent="0" lvl="0" marL="0" marR="0" rtl="0" algn="ctr">
              <a:lnSpc>
                <a:spcPct val="318500"/>
              </a:lnSpc>
              <a:spcBef>
                <a:spcPts val="0"/>
              </a:spcBef>
              <a:spcAft>
                <a:spcPts val="0"/>
              </a:spcAft>
              <a:buNone/>
            </a:pPr>
            <a:r>
              <a:t/>
            </a:r>
            <a:endParaRPr b="1" i="1" sz="2600" u="none" cap="none" strike="noStrike">
              <a:solidFill>
                <a:srgbClr val="FFFFFF"/>
              </a:solidFill>
              <a:latin typeface="Public Sans"/>
              <a:ea typeface="Public Sans"/>
              <a:cs typeface="Public Sans"/>
              <a:sym typeface="Public Sans"/>
            </a:endParaRPr>
          </a:p>
        </p:txBody>
      </p:sp>
      <p:sp>
        <p:nvSpPr>
          <p:cNvPr id="160" name="Google Shape;160;g37ef67e4c17_0_36"/>
          <p:cNvSpPr txBox="1"/>
          <p:nvPr/>
        </p:nvSpPr>
        <p:spPr>
          <a:xfrm>
            <a:off x="1285550" y="6239050"/>
            <a:ext cx="14451600" cy="24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notamment : irresponsabilité pénale  (10-1)</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abondement</a:t>
            </a:r>
            <a:r>
              <a:rPr lang="en-US" sz="3200">
                <a:solidFill>
                  <a:schemeClr val="lt1"/>
                </a:solidFill>
                <a:latin typeface="Calibri"/>
                <a:ea typeface="Calibri"/>
                <a:cs typeface="Calibri"/>
                <a:sym typeface="Calibri"/>
              </a:rPr>
              <a:t> du plafond du compte de formation professionnelles (12)</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aucune renonciation ou limitation de droit ou de fait d’aucune forme (12-1)</a:t>
            </a:r>
            <a:endParaRPr sz="3200">
              <a:solidFill>
                <a:schemeClr val="lt1"/>
              </a:solidFill>
              <a:latin typeface="Calibri"/>
              <a:ea typeface="Calibri"/>
              <a:cs typeface="Calibri"/>
              <a:sym typeface="Calibri"/>
            </a:endParaRPr>
          </a:p>
          <a:p>
            <a:pPr indent="0" lvl="0" marL="0" rtl="0" algn="l">
              <a:spcBef>
                <a:spcPts val="0"/>
              </a:spcBef>
              <a:spcAft>
                <a:spcPts val="0"/>
              </a:spcAft>
              <a:buNone/>
            </a:pPr>
            <a:r>
              <a:t/>
            </a:r>
            <a:endParaRPr sz="32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64" name="Shape 164"/>
        <p:cNvGrpSpPr/>
        <p:nvPr/>
      </p:nvGrpSpPr>
      <p:grpSpPr>
        <a:xfrm>
          <a:off x="0" y="0"/>
          <a:ext cx="0" cy="0"/>
          <a:chOff x="0" y="0"/>
          <a:chExt cx="0" cy="0"/>
        </a:xfrm>
      </p:grpSpPr>
      <p:sp>
        <p:nvSpPr>
          <p:cNvPr id="165" name="Google Shape;165;p11"/>
          <p:cNvSpPr/>
          <p:nvPr/>
        </p:nvSpPr>
        <p:spPr>
          <a:xfrm>
            <a:off x="2522475" y="1120171"/>
            <a:ext cx="1147756" cy="114775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txBox="1"/>
          <p:nvPr/>
        </p:nvSpPr>
        <p:spPr>
          <a:xfrm>
            <a:off x="1435104" y="4700588"/>
            <a:ext cx="6387401" cy="885825"/>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5825" u="none" cap="none" strike="noStrike">
                <a:solidFill>
                  <a:srgbClr val="FFFFFF"/>
                </a:solidFill>
                <a:latin typeface="Public Sans Medium"/>
                <a:ea typeface="Public Sans Medium"/>
                <a:cs typeface="Public Sans Medium"/>
                <a:sym typeface="Public Sans Medium"/>
              </a:rPr>
              <a:t>La bonne foi</a:t>
            </a:r>
            <a:endParaRPr/>
          </a:p>
        </p:txBody>
      </p:sp>
      <p:sp>
        <p:nvSpPr>
          <p:cNvPr id="167" name="Google Shape;167;p11"/>
          <p:cNvSpPr txBox="1"/>
          <p:nvPr/>
        </p:nvSpPr>
        <p:spPr>
          <a:xfrm>
            <a:off x="4356435" y="639787"/>
            <a:ext cx="7855800" cy="3327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FFFFFF"/>
                </a:solidFill>
                <a:latin typeface="Public Sans"/>
                <a:ea typeface="Public Sans"/>
                <a:cs typeface="Public Sans"/>
                <a:sym typeface="Public Sans"/>
              </a:rPr>
              <a:t> </a:t>
            </a:r>
            <a:r>
              <a:rPr lang="en-US" sz="2300">
                <a:solidFill>
                  <a:schemeClr val="accent3"/>
                </a:solidFill>
                <a:latin typeface="Public Sans"/>
                <a:ea typeface="Public Sans"/>
                <a:cs typeface="Public Sans"/>
                <a:sym typeface="Public Sans"/>
              </a:rPr>
              <a:t>L</a:t>
            </a:r>
            <a:r>
              <a:rPr b="0" i="0" lang="en-US" sz="2300" u="none" cap="none" strike="noStrike">
                <a:solidFill>
                  <a:schemeClr val="accent3"/>
                </a:solidFill>
                <a:latin typeface="Public Sans"/>
                <a:ea typeface="Public Sans"/>
                <a:cs typeface="Public Sans"/>
                <a:sym typeface="Public Sans"/>
              </a:rPr>
              <a:t>’exigence de bonne foi </a:t>
            </a:r>
            <a:r>
              <a:rPr b="0" i="0" lang="en-US" sz="2300" u="none" cap="none" strike="noStrike">
                <a:solidFill>
                  <a:srgbClr val="FFFFFF"/>
                </a:solidFill>
                <a:latin typeface="Public Sans"/>
                <a:ea typeface="Public Sans"/>
                <a:cs typeface="Public Sans"/>
                <a:sym typeface="Public Sans"/>
              </a:rPr>
              <a:t>n’est pas définie par la loi.  </a:t>
            </a:r>
            <a:endParaRPr/>
          </a:p>
          <a:p>
            <a:pPr indent="0" lvl="0" marL="0" marR="0" rtl="0" algn="l">
              <a:lnSpc>
                <a:spcPct val="140000"/>
              </a:lnSpc>
              <a:spcBef>
                <a:spcPts val="0"/>
              </a:spcBef>
              <a:spcAft>
                <a:spcPts val="0"/>
              </a:spcAft>
              <a:buNone/>
            </a:pPr>
            <a:r>
              <a:rPr b="0" i="0" lang="en-US" sz="2300" u="none" cap="none" strike="noStrike">
                <a:solidFill>
                  <a:srgbClr val="FFFFFF"/>
                </a:solidFill>
                <a:latin typeface="Public Sans"/>
                <a:ea typeface="Public Sans"/>
                <a:cs typeface="Public Sans"/>
                <a:sym typeface="Public Sans"/>
              </a:rPr>
              <a:t> elle ne peut être écartée que par la démonstration de « la connaissance par le salarié de la fausseté des faits qu'il dénonce » [ Soc. 8 juillet 2020, n°18-13.593 P.] alors que la directive de 2019 se réfère à l’existence de « motifs raisonnables de croire que les informations signalées […] étaient véridiques au moment du signalement ».  </a:t>
            </a:r>
            <a:endParaRPr/>
          </a:p>
        </p:txBody>
      </p:sp>
      <p:sp>
        <p:nvSpPr>
          <p:cNvPr id="168" name="Google Shape;168;p11"/>
          <p:cNvSpPr txBox="1"/>
          <p:nvPr/>
        </p:nvSpPr>
        <p:spPr>
          <a:xfrm>
            <a:off x="9144000" y="3741575"/>
            <a:ext cx="8229000" cy="1840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sz="2300">
              <a:solidFill>
                <a:srgbClr val="FFFFFF"/>
              </a:solidFill>
              <a:latin typeface="Public Sans Thin"/>
              <a:ea typeface="Public Sans Thin"/>
              <a:cs typeface="Public Sans Thin"/>
              <a:sym typeface="Public Sans Thin"/>
            </a:endParaRPr>
          </a:p>
          <a:p>
            <a:pPr indent="0" lvl="0" marL="0" marR="0" rtl="0" algn="l">
              <a:lnSpc>
                <a:spcPct val="140000"/>
              </a:lnSpc>
              <a:spcBef>
                <a:spcPts val="0"/>
              </a:spcBef>
              <a:spcAft>
                <a:spcPts val="0"/>
              </a:spcAft>
              <a:buNone/>
            </a:pPr>
            <a:r>
              <a:rPr b="0" i="0" lang="en-US" sz="2300" u="none" cap="none" strike="noStrike">
                <a:solidFill>
                  <a:srgbClr val="FFFFFF"/>
                </a:solidFill>
                <a:latin typeface="Public Sans Thin"/>
                <a:ea typeface="Public Sans Thin"/>
                <a:cs typeface="Public Sans Thin"/>
                <a:sym typeface="Public Sans Thin"/>
              </a:rPr>
              <a:t>Le seul fait que l’infraction dénoncée par le salarié ne donne pas lieu à des </a:t>
            </a:r>
            <a:r>
              <a:rPr b="0" i="0" lang="en-US" sz="2300" u="none" cap="none" strike="noStrike">
                <a:solidFill>
                  <a:srgbClr val="C1FF72"/>
                </a:solidFill>
                <a:latin typeface="Public Sans Thin"/>
                <a:ea typeface="Public Sans Thin"/>
                <a:cs typeface="Public Sans Thin"/>
                <a:sym typeface="Public Sans Thin"/>
              </a:rPr>
              <a:t>poursuites pénales</a:t>
            </a:r>
            <a:r>
              <a:rPr b="0" i="0" lang="en-US" sz="2300" u="none" cap="none" strike="noStrike">
                <a:solidFill>
                  <a:srgbClr val="FFFFFF"/>
                </a:solidFill>
                <a:latin typeface="Public Sans Thin"/>
                <a:ea typeface="Public Sans Thin"/>
                <a:cs typeface="Public Sans Thin"/>
                <a:sym typeface="Public Sans Thin"/>
              </a:rPr>
              <a:t> ne suffit pas à caractériser sa mauvaise foi (Cass. soc., 8 juill. 2020, n° 19-13.593). </a:t>
            </a:r>
            <a:endParaRPr/>
          </a:p>
        </p:txBody>
      </p:sp>
      <p:sp>
        <p:nvSpPr>
          <p:cNvPr id="169" name="Google Shape;169;p11"/>
          <p:cNvSpPr/>
          <p:nvPr/>
        </p:nvSpPr>
        <p:spPr>
          <a:xfrm>
            <a:off x="7422366" y="4569632"/>
            <a:ext cx="1143914" cy="1143914"/>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a:off x="2845416" y="1346124"/>
            <a:ext cx="501881" cy="571500"/>
          </a:xfrm>
          <a:custGeom>
            <a:rect b="b" l="l" r="r" t="t"/>
            <a:pathLst>
              <a:path extrusionOk="0" h="571500" w="501881">
                <a:moveTo>
                  <a:pt x="0" y="0"/>
                </a:moveTo>
                <a:lnTo>
                  <a:pt x="501881" y="0"/>
                </a:lnTo>
                <a:lnTo>
                  <a:pt x="501881" y="571500"/>
                </a:lnTo>
                <a:lnTo>
                  <a:pt x="0" y="571500"/>
                </a:lnTo>
                <a:lnTo>
                  <a:pt x="0" y="0"/>
                </a:lnTo>
                <a:close/>
              </a:path>
            </a:pathLst>
          </a:custGeom>
          <a:blipFill rotWithShape="1">
            <a:blip r:embed="rId3">
              <a:alphaModFix/>
            </a:blip>
            <a:stretch>
              <a:fillRect b="0" l="0" r="0" t="0"/>
            </a:stretch>
          </a:blipFill>
          <a:ln>
            <a:noFill/>
          </a:ln>
        </p:spPr>
      </p:sp>
      <p:sp>
        <p:nvSpPr>
          <p:cNvPr id="171" name="Google Shape;171;p11"/>
          <p:cNvSpPr/>
          <p:nvPr/>
        </p:nvSpPr>
        <p:spPr>
          <a:xfrm>
            <a:off x="7708569" y="4855846"/>
            <a:ext cx="571500" cy="571500"/>
          </a:xfrm>
          <a:custGeom>
            <a:rect b="b" l="l" r="r" t="t"/>
            <a:pathLst>
              <a:path extrusionOk="0" h="571500" w="571500">
                <a:moveTo>
                  <a:pt x="0" y="0"/>
                </a:moveTo>
                <a:lnTo>
                  <a:pt x="571500" y="0"/>
                </a:lnTo>
                <a:lnTo>
                  <a:pt x="571500" y="571500"/>
                </a:lnTo>
                <a:lnTo>
                  <a:pt x="0" y="571500"/>
                </a:lnTo>
                <a:lnTo>
                  <a:pt x="0" y="0"/>
                </a:lnTo>
                <a:close/>
              </a:path>
            </a:pathLst>
          </a:custGeom>
          <a:blipFill rotWithShape="1">
            <a:blip r:embed="rId4">
              <a:alphaModFix/>
            </a:blip>
            <a:stretch>
              <a:fillRect b="0" l="0" r="0" t="0"/>
            </a:stretch>
          </a:blipFill>
          <a:ln>
            <a:noFill/>
          </a:ln>
        </p:spPr>
      </p:sp>
      <p:sp>
        <p:nvSpPr>
          <p:cNvPr id="172" name="Google Shape;172;p11"/>
          <p:cNvSpPr/>
          <p:nvPr/>
        </p:nvSpPr>
        <p:spPr>
          <a:xfrm>
            <a:off x="2810603" y="6442243"/>
            <a:ext cx="571500" cy="571500"/>
          </a:xfrm>
          <a:custGeom>
            <a:rect b="b" l="l" r="r" t="t"/>
            <a:pathLst>
              <a:path extrusionOk="0" h="571500" w="571500">
                <a:moveTo>
                  <a:pt x="0" y="0"/>
                </a:moveTo>
                <a:lnTo>
                  <a:pt x="571500" y="0"/>
                </a:lnTo>
                <a:lnTo>
                  <a:pt x="571500" y="571500"/>
                </a:lnTo>
                <a:lnTo>
                  <a:pt x="0" y="571500"/>
                </a:lnTo>
                <a:lnTo>
                  <a:pt x="0" y="0"/>
                </a:lnTo>
                <a:close/>
              </a:path>
            </a:pathLst>
          </a:custGeom>
          <a:blipFill rotWithShape="1">
            <a:blip r:embed="rId4">
              <a:alphaModFix/>
            </a:blip>
            <a:stretch>
              <a:fillRect b="0" l="0" r="0" t="0"/>
            </a:stretch>
          </a:blipFill>
          <a:ln>
            <a:noFill/>
          </a:ln>
        </p:spPr>
      </p:sp>
      <p:sp>
        <p:nvSpPr>
          <p:cNvPr id="173" name="Google Shape;173;p11"/>
          <p:cNvSpPr/>
          <p:nvPr/>
        </p:nvSpPr>
        <p:spPr>
          <a:xfrm>
            <a:off x="2522475" y="6154115"/>
            <a:ext cx="1147756" cy="114775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txBox="1"/>
          <p:nvPr/>
        </p:nvSpPr>
        <p:spPr>
          <a:xfrm>
            <a:off x="3931836" y="5985678"/>
            <a:ext cx="7557300" cy="2336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FFFFFF"/>
                </a:solidFill>
                <a:latin typeface="Public Sans Thin"/>
                <a:ea typeface="Public Sans Thin"/>
                <a:cs typeface="Public Sans Thin"/>
                <a:sym typeface="Public Sans Thin"/>
              </a:rPr>
              <a:t>CA Paris, 03 juillet 2024, n° 21/06315 : la Cour conclut à </a:t>
            </a:r>
            <a:r>
              <a:rPr b="0" i="0" lang="en-US" sz="2300" u="none" cap="none" strike="noStrike">
                <a:solidFill>
                  <a:srgbClr val="00FF00"/>
                </a:solidFill>
                <a:latin typeface="Public Sans Thin"/>
                <a:ea typeface="Public Sans Thin"/>
                <a:cs typeface="Public Sans Thin"/>
                <a:sym typeface="Public Sans Thin"/>
              </a:rPr>
              <a:t>la mauvaise foi</a:t>
            </a:r>
            <a:r>
              <a:rPr b="0" i="0" lang="en-US" sz="2300" u="none" cap="none" strike="noStrike">
                <a:solidFill>
                  <a:srgbClr val="FFFFFF"/>
                </a:solidFill>
                <a:latin typeface="Public Sans Thin"/>
                <a:ea typeface="Public Sans Thin"/>
                <a:cs typeface="Public Sans Thin"/>
                <a:sym typeface="Public Sans Thin"/>
              </a:rPr>
              <a:t> d'une salariée en prenant en compte les véritables intentions de l'intéressée, révélatrices, selon elle, d'une instrumentalisation de l'alerte à des fins étrangères à la protection de l'intérêt général.</a:t>
            </a:r>
            <a:endParaRPr/>
          </a:p>
        </p:txBody>
      </p:sp>
      <p:sp>
        <p:nvSpPr>
          <p:cNvPr id="175" name="Google Shape;175;p11"/>
          <p:cNvSpPr txBox="1"/>
          <p:nvPr/>
        </p:nvSpPr>
        <p:spPr>
          <a:xfrm>
            <a:off x="10278767" y="8033063"/>
            <a:ext cx="7557300" cy="2832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FFFFFF"/>
                </a:solidFill>
                <a:latin typeface="Public Sans Thin"/>
                <a:ea typeface="Public Sans Thin"/>
                <a:cs typeface="Public Sans Thin"/>
                <a:sym typeface="Public Sans Thin"/>
              </a:rPr>
              <a:t>Conseil d’Etat 08.12.2023, n°435266 : </a:t>
            </a:r>
            <a:endParaRPr/>
          </a:p>
          <a:p>
            <a:pPr indent="0" lvl="0" marL="0" marR="0" rtl="0" algn="l">
              <a:lnSpc>
                <a:spcPct val="140000"/>
              </a:lnSpc>
              <a:spcBef>
                <a:spcPts val="0"/>
              </a:spcBef>
              <a:spcAft>
                <a:spcPts val="0"/>
              </a:spcAft>
              <a:buNone/>
            </a:pPr>
            <a:r>
              <a:rPr b="0" i="0" lang="en-US" sz="2300" u="none" cap="none" strike="noStrike">
                <a:solidFill>
                  <a:srgbClr val="FFFFFF"/>
                </a:solidFill>
                <a:latin typeface="Public Sans Thin"/>
                <a:ea typeface="Public Sans Thin"/>
                <a:cs typeface="Public Sans Thin"/>
                <a:sym typeface="Public Sans Thin"/>
              </a:rPr>
              <a:t>Pour bénéficier du régime protecteur du L.A, les faits dénoncés doivent être corroborés par des éléments factuels, les </a:t>
            </a:r>
            <a:r>
              <a:rPr b="0" i="0" lang="en-US" sz="2300" u="none" cap="none" strike="noStrike">
                <a:solidFill>
                  <a:srgbClr val="C1FF72"/>
                </a:solidFill>
                <a:latin typeface="Public Sans Thin"/>
                <a:ea typeface="Public Sans Thin"/>
                <a:cs typeface="Public Sans Thin"/>
                <a:sym typeface="Public Sans Thin"/>
              </a:rPr>
              <a:t>accusations ne doivent pas être formulées en des termes généraux et outranciers.</a:t>
            </a:r>
            <a:r>
              <a:rPr b="0" i="0" lang="en-US" sz="2300" u="none" cap="none" strike="noStrike">
                <a:solidFill>
                  <a:srgbClr val="FFFFFF"/>
                </a:solidFill>
                <a:latin typeface="Public Sans Thin"/>
                <a:ea typeface="Public Sans Thin"/>
                <a:cs typeface="Public Sans Thin"/>
                <a:sym typeface="Public Sans Thin"/>
              </a:rPr>
              <a:t> </a:t>
            </a:r>
            <a:endParaRPr/>
          </a:p>
          <a:p>
            <a:pPr indent="0" lvl="0" marL="0" marR="0" rtl="0" algn="l">
              <a:lnSpc>
                <a:spcPct val="140000"/>
              </a:lnSpc>
              <a:spcBef>
                <a:spcPts val="0"/>
              </a:spcBef>
              <a:spcAft>
                <a:spcPts val="0"/>
              </a:spcAft>
              <a:buNone/>
            </a:pPr>
            <a:r>
              <a:t/>
            </a:r>
            <a:endParaRPr b="0" i="0" sz="2300" u="none" cap="none" strike="noStrike">
              <a:solidFill>
                <a:srgbClr val="FFFFFF"/>
              </a:solidFill>
              <a:latin typeface="Public Sans Thin"/>
              <a:ea typeface="Public Sans Thin"/>
              <a:cs typeface="Public Sans Thin"/>
              <a:sym typeface="Public Sans Thin"/>
            </a:endParaRPr>
          </a:p>
        </p:txBody>
      </p:sp>
      <p:sp>
        <p:nvSpPr>
          <p:cNvPr id="176" name="Google Shape;176;p11"/>
          <p:cNvSpPr/>
          <p:nvPr/>
        </p:nvSpPr>
        <p:spPr>
          <a:xfrm>
            <a:off x="8284372" y="8487251"/>
            <a:ext cx="1147756" cy="114775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8281994" y="8487251"/>
            <a:ext cx="1147756" cy="114775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8570122" y="8775378"/>
            <a:ext cx="571500" cy="571500"/>
          </a:xfrm>
          <a:custGeom>
            <a:rect b="b" l="l" r="r" t="t"/>
            <a:pathLst>
              <a:path extrusionOk="0" h="571500" w="571500">
                <a:moveTo>
                  <a:pt x="0" y="0"/>
                </a:moveTo>
                <a:lnTo>
                  <a:pt x="571500" y="0"/>
                </a:lnTo>
                <a:lnTo>
                  <a:pt x="571500" y="571500"/>
                </a:lnTo>
                <a:lnTo>
                  <a:pt x="0" y="5715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82" name="Shape 182"/>
        <p:cNvGrpSpPr/>
        <p:nvPr/>
      </p:nvGrpSpPr>
      <p:grpSpPr>
        <a:xfrm>
          <a:off x="0" y="0"/>
          <a:ext cx="0" cy="0"/>
          <a:chOff x="0" y="0"/>
          <a:chExt cx="0" cy="0"/>
        </a:xfrm>
      </p:grpSpPr>
      <p:sp>
        <p:nvSpPr>
          <p:cNvPr id="183" name="Google Shape;183;p13"/>
          <p:cNvSpPr txBox="1"/>
          <p:nvPr/>
        </p:nvSpPr>
        <p:spPr>
          <a:xfrm>
            <a:off x="2628900" y="2350083"/>
            <a:ext cx="13030200" cy="486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875" u="none" cap="none" strike="noStrike">
                <a:solidFill>
                  <a:srgbClr val="FFFFFF"/>
                </a:solidFill>
                <a:latin typeface="Public Sans Medium"/>
                <a:ea typeface="Public Sans Medium"/>
                <a:cs typeface="Public Sans Medium"/>
                <a:sym typeface="Public Sans Medium"/>
              </a:rPr>
              <a:t>Le désintéressement </a:t>
            </a:r>
            <a:endParaRPr b="1" i="0" sz="6875" u="none" cap="none" strike="noStrike">
              <a:solidFill>
                <a:srgbClr val="FFFFFF"/>
              </a:solidFill>
              <a:latin typeface="Public Sans Medium"/>
              <a:ea typeface="Public Sans Medium"/>
              <a:cs typeface="Public Sans Medium"/>
              <a:sym typeface="Public Sans Medium"/>
            </a:endParaRPr>
          </a:p>
          <a:p>
            <a:pPr indent="0" lvl="0" marL="0" marR="0" rtl="0" algn="ctr">
              <a:lnSpc>
                <a:spcPct val="120000"/>
              </a:lnSpc>
              <a:spcBef>
                <a:spcPts val="0"/>
              </a:spcBef>
              <a:spcAft>
                <a:spcPts val="0"/>
              </a:spcAft>
              <a:buNone/>
            </a:pPr>
            <a:r>
              <a:rPr b="1" i="0" lang="en-US" sz="6875" u="none" cap="none" strike="noStrike">
                <a:solidFill>
                  <a:srgbClr val="FFFFFF"/>
                </a:solidFill>
                <a:latin typeface="Public Sans Medium"/>
                <a:ea typeface="Public Sans Medium"/>
                <a:cs typeface="Public Sans Medium"/>
                <a:sym typeface="Public Sans Medium"/>
              </a:rPr>
              <a:t>versus </a:t>
            </a:r>
            <a:endParaRPr b="1" i="0" sz="6875" u="none" cap="none" strike="noStrike">
              <a:solidFill>
                <a:srgbClr val="FFFFFF"/>
              </a:solidFill>
              <a:latin typeface="Public Sans Medium"/>
              <a:ea typeface="Public Sans Medium"/>
              <a:cs typeface="Public Sans Medium"/>
              <a:sym typeface="Public Sans Medium"/>
            </a:endParaRPr>
          </a:p>
          <a:p>
            <a:pPr indent="0" lvl="0" marL="0" marR="0" rtl="0" algn="ctr">
              <a:lnSpc>
                <a:spcPct val="120000"/>
              </a:lnSpc>
              <a:spcBef>
                <a:spcPts val="0"/>
              </a:spcBef>
              <a:spcAft>
                <a:spcPts val="0"/>
              </a:spcAft>
              <a:buNone/>
            </a:pPr>
            <a:r>
              <a:rPr b="1" i="0" lang="en-US" sz="6875" u="none" cap="none" strike="noStrike">
                <a:solidFill>
                  <a:srgbClr val="FFFFFF"/>
                </a:solidFill>
                <a:latin typeface="Public Sans Medium"/>
                <a:ea typeface="Public Sans Medium"/>
                <a:cs typeface="Public Sans Medium"/>
                <a:sym typeface="Public Sans Medium"/>
              </a:rPr>
              <a:t>la contrepartie financière directe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87" name="Shape 187"/>
        <p:cNvGrpSpPr/>
        <p:nvPr/>
      </p:nvGrpSpPr>
      <p:grpSpPr>
        <a:xfrm>
          <a:off x="0" y="0"/>
          <a:ext cx="0" cy="0"/>
          <a:chOff x="0" y="0"/>
          <a:chExt cx="0" cy="0"/>
        </a:xfrm>
      </p:grpSpPr>
      <p:sp>
        <p:nvSpPr>
          <p:cNvPr id="188" name="Google Shape;188;g37ef67e4c17_0_48"/>
          <p:cNvSpPr txBox="1"/>
          <p:nvPr/>
        </p:nvSpPr>
        <p:spPr>
          <a:xfrm>
            <a:off x="2804067" y="774242"/>
            <a:ext cx="13030200" cy="2328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875" u="none" cap="none" strike="noStrike">
                <a:solidFill>
                  <a:srgbClr val="FFFFFF"/>
                </a:solidFill>
                <a:latin typeface="Public Sans Medium"/>
                <a:ea typeface="Public Sans Medium"/>
                <a:cs typeface="Public Sans Medium"/>
                <a:sym typeface="Public Sans Medium"/>
              </a:rPr>
              <a:t>Le débat </a:t>
            </a:r>
            <a:endParaRPr/>
          </a:p>
          <a:p>
            <a:pPr indent="0" lvl="0" marL="0" marR="0" rtl="0" algn="ctr">
              <a:lnSpc>
                <a:spcPct val="120000"/>
              </a:lnSpc>
              <a:spcBef>
                <a:spcPts val="0"/>
              </a:spcBef>
              <a:spcAft>
                <a:spcPts val="0"/>
              </a:spcAft>
              <a:buNone/>
            </a:pPr>
            <a:r>
              <a:rPr b="1" i="0" lang="en-US" sz="6875" u="none" cap="none" strike="noStrike">
                <a:solidFill>
                  <a:srgbClr val="FFFFFF"/>
                </a:solidFill>
                <a:latin typeface="Public Sans Medium"/>
                <a:ea typeface="Public Sans Medium"/>
                <a:cs typeface="Public Sans Medium"/>
                <a:sym typeface="Public Sans Medium"/>
              </a:rPr>
              <a:t> sur l’intérêt général ?</a:t>
            </a:r>
            <a:endParaRPr/>
          </a:p>
        </p:txBody>
      </p:sp>
      <p:sp>
        <p:nvSpPr>
          <p:cNvPr id="189" name="Google Shape;189;g37ef67e4c17_0_48"/>
          <p:cNvSpPr txBox="1"/>
          <p:nvPr/>
        </p:nvSpPr>
        <p:spPr>
          <a:xfrm>
            <a:off x="1895800" y="3429000"/>
            <a:ext cx="14684700" cy="2844000"/>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0" i="0" lang="en-US" sz="2800" u="none" cap="none" strike="noStrike">
                <a:solidFill>
                  <a:srgbClr val="FFFFFF"/>
                </a:solidFill>
                <a:latin typeface="Public Sans Thin"/>
                <a:ea typeface="Public Sans Thin"/>
                <a:cs typeface="Public Sans Thin"/>
                <a:sym typeface="Public Sans Thin"/>
              </a:rPr>
              <a:t> </a:t>
            </a:r>
            <a:r>
              <a:rPr lang="en-US" sz="2800">
                <a:solidFill>
                  <a:srgbClr val="FF00FF"/>
                </a:solidFill>
                <a:latin typeface="Public Sans Thin"/>
                <a:ea typeface="Public Sans Thin"/>
                <a:cs typeface="Public Sans Thin"/>
                <a:sym typeface="Public Sans Thin"/>
              </a:rPr>
              <a:t>L</a:t>
            </a:r>
            <a:r>
              <a:rPr b="0" i="0" lang="en-US" sz="2800" u="none" cap="none" strike="noStrike">
                <a:solidFill>
                  <a:srgbClr val="FF00FF"/>
                </a:solidFill>
                <a:latin typeface="Public Sans Thin"/>
                <a:ea typeface="Public Sans Thin"/>
                <a:cs typeface="Public Sans Thin"/>
                <a:sym typeface="Public Sans Thin"/>
              </a:rPr>
              <a:t>e lanceur d’alerte est une personne qui entreprend une démarche qui dépasse sa situation personnelle. La victime qui agit dans le seul but de remédier aux agissements dont elle fait elle-même l’objet ne peut ainsi être qualifiée de lanceuse d’alerte</a:t>
            </a:r>
            <a:r>
              <a:rPr b="0" i="0" lang="en-US" sz="2800" u="none" cap="none" strike="noStrike">
                <a:solidFill>
                  <a:srgbClr val="FFFFFF"/>
                </a:solidFill>
                <a:latin typeface="Public Sans Thin"/>
                <a:ea typeface="Public Sans Thin"/>
                <a:cs typeface="Public Sans Thin"/>
                <a:sym typeface="Public Sans Thin"/>
              </a:rPr>
              <a:t> (Rapport bisannuel du Défenseur des droits sur la protection des lanceurs d’alerte en France, 2022-2023, p. 27 et 28. ) + décision cadre du 5 février 2025 2025-019</a:t>
            </a:r>
            <a:endParaRPr/>
          </a:p>
        </p:txBody>
      </p:sp>
      <p:sp>
        <p:nvSpPr>
          <p:cNvPr id="190" name="Google Shape;190;g37ef67e4c17_0_48"/>
          <p:cNvSpPr txBox="1"/>
          <p:nvPr/>
        </p:nvSpPr>
        <p:spPr>
          <a:xfrm>
            <a:off x="1522850" y="7023750"/>
            <a:ext cx="15725700" cy="256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t/>
            </a:r>
            <a:endParaRPr sz="1800">
              <a:solidFill>
                <a:schemeClr val="lt1"/>
              </a:solidFill>
            </a:endParaRPr>
          </a:p>
          <a:p>
            <a:pPr indent="0" lvl="0" marL="0" rtl="0" algn="ctr">
              <a:lnSpc>
                <a:spcPct val="115000"/>
              </a:lnSpc>
              <a:spcBef>
                <a:spcPts val="1200"/>
              </a:spcBef>
              <a:spcAft>
                <a:spcPts val="0"/>
              </a:spcAft>
              <a:buNone/>
            </a:pPr>
            <a:r>
              <a:t/>
            </a:r>
            <a:endParaRPr sz="1800">
              <a:solidFill>
                <a:schemeClr val="lt1"/>
              </a:solidFill>
            </a:endParaRPr>
          </a:p>
          <a:p>
            <a:pPr indent="0" lvl="0" marL="0" rtl="0" algn="ctr">
              <a:spcBef>
                <a:spcPts val="1200"/>
              </a:spcBef>
              <a:spcAft>
                <a:spcPts val="0"/>
              </a:spcAft>
              <a:buNone/>
            </a:pPr>
            <a:r>
              <a:rPr i="1" lang="en-US" sz="1800">
                <a:solidFill>
                  <a:schemeClr val="lt1"/>
                </a:solidFill>
                <a:latin typeface="Calibri"/>
                <a:ea typeface="Calibri"/>
                <a:cs typeface="Calibri"/>
                <a:sym typeface="Calibri"/>
              </a:rPr>
              <a:t>Selon le Conseil d’Etat rapport de </a:t>
            </a:r>
            <a:r>
              <a:rPr i="1" lang="en-US" sz="1800">
                <a:solidFill>
                  <a:srgbClr val="FFFF00"/>
                </a:solidFill>
                <a:latin typeface="Calibri"/>
                <a:ea typeface="Calibri"/>
                <a:cs typeface="Calibri"/>
                <a:sym typeface="Calibri"/>
              </a:rPr>
              <a:t>2016</a:t>
            </a:r>
            <a:r>
              <a:rPr i="1" lang="en-US" sz="1800">
                <a:solidFill>
                  <a:schemeClr val="lt1"/>
                </a:solidFill>
                <a:latin typeface="Calibri"/>
                <a:ea typeface="Calibri"/>
                <a:cs typeface="Calibri"/>
                <a:sym typeface="Calibri"/>
              </a:rPr>
              <a:t> antérieur à  l’adoption de la Loi Sapin</a:t>
            </a:r>
            <a:r>
              <a:rPr lang="en-US" sz="1800">
                <a:solidFill>
                  <a:schemeClr val="lt1"/>
                </a:solidFill>
                <a:latin typeface="Calibri"/>
                <a:ea typeface="Calibri"/>
                <a:cs typeface="Calibri"/>
                <a:sym typeface="Calibri"/>
              </a:rPr>
              <a:t> : l’alerte « </a:t>
            </a:r>
            <a:r>
              <a:rPr i="1" lang="en-US" sz="1800">
                <a:solidFill>
                  <a:schemeClr val="lt1"/>
                </a:solidFill>
                <a:latin typeface="Calibri"/>
                <a:ea typeface="Calibri"/>
                <a:cs typeface="Calibri"/>
                <a:sym typeface="Calibri"/>
              </a:rPr>
              <a:t>est émise de bonne foi, librement et dans l’intérêt général</a:t>
            </a:r>
            <a:r>
              <a:rPr lang="en-US" sz="1800">
                <a:solidFill>
                  <a:schemeClr val="lt1"/>
                </a:solidFill>
                <a:latin typeface="Calibri"/>
                <a:ea typeface="Calibri"/>
                <a:cs typeface="Calibri"/>
                <a:sym typeface="Calibri"/>
              </a:rPr>
              <a:t> »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94" name="Shape 194"/>
        <p:cNvGrpSpPr/>
        <p:nvPr/>
      </p:nvGrpSpPr>
      <p:grpSpPr>
        <a:xfrm>
          <a:off x="0" y="0"/>
          <a:ext cx="0" cy="0"/>
          <a:chOff x="0" y="0"/>
          <a:chExt cx="0" cy="0"/>
        </a:xfrm>
      </p:grpSpPr>
      <p:sp>
        <p:nvSpPr>
          <p:cNvPr id="195" name="Google Shape;195;p14"/>
          <p:cNvSpPr txBox="1"/>
          <p:nvPr/>
        </p:nvSpPr>
        <p:spPr>
          <a:xfrm>
            <a:off x="2571750" y="739778"/>
            <a:ext cx="13144500" cy="363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950" u="none" cap="none" strike="noStrike">
                <a:solidFill>
                  <a:srgbClr val="FFFFFF"/>
                </a:solidFill>
                <a:latin typeface="Public Sans Medium"/>
                <a:ea typeface="Public Sans Medium"/>
                <a:cs typeface="Public Sans Medium"/>
                <a:sym typeface="Public Sans Medium"/>
              </a:rPr>
              <a:t>Un salarié qui ne respecte pas le canal mis en place par l’entreprise</a:t>
            </a:r>
            <a:r>
              <a:rPr b="1" lang="en-US" sz="6950">
                <a:solidFill>
                  <a:srgbClr val="FFFFFF"/>
                </a:solidFill>
                <a:latin typeface="Public Sans Medium"/>
                <a:ea typeface="Public Sans Medium"/>
                <a:cs typeface="Public Sans Medium"/>
                <a:sym typeface="Public Sans Medium"/>
              </a:rPr>
              <a:t> : </a:t>
            </a:r>
            <a:endParaRPr/>
          </a:p>
        </p:txBody>
      </p:sp>
      <p:sp>
        <p:nvSpPr>
          <p:cNvPr id="196" name="Google Shape;196;p14"/>
          <p:cNvSpPr txBox="1"/>
          <p:nvPr/>
        </p:nvSpPr>
        <p:spPr>
          <a:xfrm>
            <a:off x="4197625" y="5691264"/>
            <a:ext cx="10036200" cy="732600"/>
          </a:xfrm>
          <a:prstGeom prst="rect">
            <a:avLst/>
          </a:prstGeom>
          <a:noFill/>
          <a:ln>
            <a:noFill/>
          </a:ln>
        </p:spPr>
        <p:txBody>
          <a:bodyPr anchorCtr="0" anchor="t" bIns="0" lIns="0" spcFirstLastPara="1" rIns="0" wrap="square" tIns="0">
            <a:spAutoFit/>
          </a:bodyPr>
          <a:lstStyle/>
          <a:p>
            <a:pPr indent="0" lvl="0" marL="0" rtl="0" algn="l">
              <a:lnSpc>
                <a:spcPct val="139964"/>
              </a:lnSpc>
              <a:spcBef>
                <a:spcPts val="0"/>
              </a:spcBef>
              <a:spcAft>
                <a:spcPts val="0"/>
              </a:spcAft>
              <a:buNone/>
            </a:pPr>
            <a:r>
              <a:t/>
            </a:r>
            <a:endParaRPr>
              <a:solidFill>
                <a:srgbClr val="C1FF72"/>
              </a:solidFill>
            </a:endParaRPr>
          </a:p>
          <a:p>
            <a:pPr indent="0" lvl="0" marL="0" marR="0" rtl="0" algn="l">
              <a:lnSpc>
                <a:spcPct val="139964"/>
              </a:lnSpc>
              <a:spcBef>
                <a:spcPts val="0"/>
              </a:spcBef>
              <a:spcAft>
                <a:spcPts val="0"/>
              </a:spcAft>
              <a:buNone/>
            </a:pPr>
            <a:r>
              <a:rPr b="1" lang="en-US" sz="2800">
                <a:solidFill>
                  <a:srgbClr val="C1FF72"/>
                </a:solidFill>
                <a:latin typeface="Public Sans"/>
                <a:ea typeface="Public Sans"/>
                <a:cs typeface="Public Sans"/>
                <a:sym typeface="Public Sans"/>
              </a:rPr>
              <a:t>Lanceur d’alerte ou pas ?</a:t>
            </a:r>
            <a:r>
              <a:rPr b="1" i="0" lang="en-US" sz="2800" u="none" cap="none" strike="noStrike">
                <a:solidFill>
                  <a:srgbClr val="C1FF72"/>
                </a:solidFill>
                <a:latin typeface="Public Sans"/>
                <a:ea typeface="Public Sans"/>
                <a:cs typeface="Public Sans"/>
                <a:sym typeface="Public Sans"/>
              </a:rPr>
              <a:t> </a:t>
            </a:r>
            <a:endParaRPr b="1">
              <a:solidFill>
                <a:srgbClr val="C1FF72"/>
              </a:solidFill>
            </a:endParaRPr>
          </a:p>
        </p:txBody>
      </p:sp>
      <p:sp>
        <p:nvSpPr>
          <p:cNvPr id="197" name="Google Shape;197;p14"/>
          <p:cNvSpPr txBox="1"/>
          <p:nvPr/>
        </p:nvSpPr>
        <p:spPr>
          <a:xfrm>
            <a:off x="9945125" y="7241300"/>
            <a:ext cx="7365600" cy="198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article 7-1 et 8 Loi Sapin 2</a:t>
            </a:r>
            <a:endParaRPr sz="32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201" name="Shape 201"/>
        <p:cNvGrpSpPr/>
        <p:nvPr/>
      </p:nvGrpSpPr>
      <p:grpSpPr>
        <a:xfrm>
          <a:off x="0" y="0"/>
          <a:ext cx="0" cy="0"/>
          <a:chOff x="0" y="0"/>
          <a:chExt cx="0" cy="0"/>
        </a:xfrm>
      </p:grpSpPr>
      <p:sp>
        <p:nvSpPr>
          <p:cNvPr id="202" name="Google Shape;202;g37ef67e4c17_0_3"/>
          <p:cNvSpPr/>
          <p:nvPr/>
        </p:nvSpPr>
        <p:spPr>
          <a:xfrm>
            <a:off x="7996244" y="1408299"/>
            <a:ext cx="1143914" cy="1143914"/>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7ef67e4c17_0_3"/>
          <p:cNvSpPr txBox="1"/>
          <p:nvPr/>
        </p:nvSpPr>
        <p:spPr>
          <a:xfrm>
            <a:off x="1184954" y="2267937"/>
            <a:ext cx="6387300" cy="30483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5825" u="none" cap="none" strike="noStrike">
                <a:solidFill>
                  <a:srgbClr val="FFFFFF"/>
                </a:solidFill>
                <a:latin typeface="Public Sans Medium"/>
                <a:ea typeface="Public Sans Medium"/>
                <a:cs typeface="Public Sans Medium"/>
                <a:sym typeface="Public Sans Medium"/>
              </a:rPr>
              <a:t>Points de </a:t>
            </a:r>
            <a:r>
              <a:rPr b="1" lang="en-US" sz="5825">
                <a:solidFill>
                  <a:srgbClr val="FFFFFF"/>
                </a:solidFill>
                <a:latin typeface="Public Sans Medium"/>
                <a:ea typeface="Public Sans Medium"/>
                <a:cs typeface="Public Sans Medium"/>
                <a:sym typeface="Public Sans Medium"/>
              </a:rPr>
              <a:t>vigilance</a:t>
            </a:r>
            <a:r>
              <a:rPr b="1" i="0" lang="en-US" sz="5825" u="none" cap="none" strike="noStrike">
                <a:solidFill>
                  <a:srgbClr val="FFFFFF"/>
                </a:solidFill>
                <a:latin typeface="Public Sans Medium"/>
                <a:ea typeface="Public Sans Medium"/>
                <a:cs typeface="Public Sans Medium"/>
                <a:sym typeface="Public Sans Medium"/>
              </a:rPr>
              <a:t> </a:t>
            </a:r>
            <a:endParaRPr b="1" i="0" sz="5825" u="none" cap="none" strike="noStrike">
              <a:solidFill>
                <a:srgbClr val="FFFFFF"/>
              </a:solidFill>
              <a:latin typeface="Public Sans Medium"/>
              <a:ea typeface="Public Sans Medium"/>
              <a:cs typeface="Public Sans Medium"/>
              <a:sym typeface="Public Sans Medium"/>
            </a:endParaRPr>
          </a:p>
          <a:p>
            <a:pPr indent="0" lvl="0" marL="0" marR="0" rtl="0" algn="l">
              <a:lnSpc>
                <a:spcPct val="119982"/>
              </a:lnSpc>
              <a:spcBef>
                <a:spcPts val="0"/>
              </a:spcBef>
              <a:spcAft>
                <a:spcPts val="0"/>
              </a:spcAft>
              <a:buNone/>
            </a:pPr>
            <a:r>
              <a:rPr b="1" lang="en-US" sz="5825">
                <a:solidFill>
                  <a:srgbClr val="FFFFFF"/>
                </a:solidFill>
                <a:latin typeface="Public Sans Medium"/>
                <a:ea typeface="Public Sans Medium"/>
                <a:cs typeface="Public Sans Medium"/>
                <a:sym typeface="Public Sans Medium"/>
              </a:rPr>
              <a:t>E</a:t>
            </a:r>
            <a:r>
              <a:rPr b="1" i="0" lang="en-US" sz="5825" u="none" cap="none" strike="noStrike">
                <a:solidFill>
                  <a:srgbClr val="FFFFFF"/>
                </a:solidFill>
                <a:latin typeface="Public Sans Medium"/>
                <a:ea typeface="Public Sans Medium"/>
                <a:cs typeface="Public Sans Medium"/>
                <a:sym typeface="Public Sans Medium"/>
              </a:rPr>
              <a:t>nquête </a:t>
            </a:r>
            <a:r>
              <a:rPr b="1" lang="en-US" sz="5825">
                <a:solidFill>
                  <a:srgbClr val="FFFFFF"/>
                </a:solidFill>
                <a:latin typeface="Public Sans Medium"/>
                <a:ea typeface="Public Sans Medium"/>
                <a:cs typeface="Public Sans Medium"/>
                <a:sym typeface="Public Sans Medium"/>
              </a:rPr>
              <a:t>L.Alerte</a:t>
            </a:r>
            <a:endParaRPr/>
          </a:p>
        </p:txBody>
      </p:sp>
      <p:sp>
        <p:nvSpPr>
          <p:cNvPr id="204" name="Google Shape;204;g37ef67e4c17_0_3"/>
          <p:cNvSpPr txBox="1"/>
          <p:nvPr/>
        </p:nvSpPr>
        <p:spPr>
          <a:xfrm>
            <a:off x="9852649" y="2652395"/>
            <a:ext cx="4388400" cy="1520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600" u="none" cap="none" strike="noStrike">
                <a:solidFill>
                  <a:srgbClr val="FFFFFF"/>
                </a:solidFill>
                <a:latin typeface="Public Sans Thin"/>
                <a:ea typeface="Public Sans Thin"/>
                <a:cs typeface="Public Sans Thin"/>
                <a:sym typeface="Public Sans Thin"/>
              </a:rPr>
              <a:t>7 jours</a:t>
            </a:r>
            <a:endParaRPr/>
          </a:p>
          <a:p>
            <a:pPr indent="0" lvl="0" marL="0" marR="0" rtl="0" algn="l">
              <a:lnSpc>
                <a:spcPct val="140000"/>
              </a:lnSpc>
              <a:spcBef>
                <a:spcPts val="0"/>
              </a:spcBef>
              <a:spcAft>
                <a:spcPts val="0"/>
              </a:spcAft>
              <a:buNone/>
            </a:pPr>
            <a:r>
              <a:rPr b="0" i="0" lang="en-US" sz="2600" u="none" cap="none" strike="noStrike">
                <a:solidFill>
                  <a:srgbClr val="FFFFFF"/>
                </a:solidFill>
                <a:latin typeface="Public Sans Thin"/>
                <a:ea typeface="Public Sans Thin"/>
                <a:cs typeface="Public Sans Thin"/>
                <a:sym typeface="Public Sans Thin"/>
              </a:rPr>
              <a:t>3 mois </a:t>
            </a:r>
            <a:endParaRPr/>
          </a:p>
          <a:p>
            <a:pPr indent="0" lvl="0" marL="0" marR="0" rtl="0" algn="l">
              <a:lnSpc>
                <a:spcPct val="140000"/>
              </a:lnSpc>
              <a:spcBef>
                <a:spcPts val="0"/>
              </a:spcBef>
              <a:spcAft>
                <a:spcPts val="0"/>
              </a:spcAft>
              <a:buNone/>
            </a:pPr>
            <a:r>
              <a:rPr b="0" i="0" lang="en-US" sz="2600" u="none" cap="none" strike="noStrike">
                <a:solidFill>
                  <a:srgbClr val="FFFFFF"/>
                </a:solidFill>
                <a:latin typeface="Public Sans Thin"/>
                <a:ea typeface="Public Sans Thin"/>
                <a:cs typeface="Public Sans Thin"/>
                <a:sym typeface="Public Sans Thin"/>
              </a:rPr>
              <a:t>6 mois</a:t>
            </a:r>
            <a:endParaRPr/>
          </a:p>
        </p:txBody>
      </p:sp>
      <p:sp>
        <p:nvSpPr>
          <p:cNvPr id="205" name="Google Shape;205;g37ef67e4c17_0_3"/>
          <p:cNvSpPr txBox="1"/>
          <p:nvPr/>
        </p:nvSpPr>
        <p:spPr>
          <a:xfrm>
            <a:off x="9852649" y="1456079"/>
            <a:ext cx="4388400" cy="10434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rPr b="1" i="0" lang="en-US" sz="2825" u="none" cap="none" strike="noStrike">
                <a:solidFill>
                  <a:srgbClr val="FF3131"/>
                </a:solidFill>
                <a:latin typeface="Public Sans"/>
                <a:ea typeface="Public Sans"/>
                <a:cs typeface="Public Sans"/>
                <a:sym typeface="Public Sans"/>
              </a:rPr>
              <a:t>Retour d’information au lanceur d’alerte</a:t>
            </a:r>
            <a:endParaRPr/>
          </a:p>
        </p:txBody>
      </p:sp>
      <p:sp>
        <p:nvSpPr>
          <p:cNvPr id="206" name="Google Shape;206;g37ef67e4c17_0_3"/>
          <p:cNvSpPr txBox="1"/>
          <p:nvPr/>
        </p:nvSpPr>
        <p:spPr>
          <a:xfrm>
            <a:off x="9852649" y="5527538"/>
            <a:ext cx="6267600" cy="5442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600" u="none" cap="none" strike="noStrike">
                <a:solidFill>
                  <a:srgbClr val="FFFFFF"/>
                </a:solidFill>
                <a:latin typeface="Public Sans Thin"/>
                <a:ea typeface="Public Sans Thin"/>
                <a:cs typeface="Public Sans Thin"/>
                <a:sym typeface="Public Sans Thin"/>
              </a:rPr>
              <a:t>Identité de l'auteur du signalement, des personnes visées par celui-ci et de tout tiers qui y est mentionné</a:t>
            </a:r>
            <a:r>
              <a:rPr lang="en-US" sz="2600">
                <a:solidFill>
                  <a:srgbClr val="FFFFFF"/>
                </a:solidFill>
                <a:latin typeface="Public Sans Thin"/>
                <a:ea typeface="Public Sans Thin"/>
                <a:cs typeface="Public Sans Thin"/>
                <a:sym typeface="Public Sans Thin"/>
              </a:rPr>
              <a:t> et des </a:t>
            </a:r>
            <a:r>
              <a:rPr lang="en-US" sz="2600">
                <a:solidFill>
                  <a:srgbClr val="FFFFFF"/>
                </a:solidFill>
                <a:latin typeface="Public Sans Thin"/>
                <a:ea typeface="Public Sans Thin"/>
                <a:cs typeface="Public Sans Thin"/>
                <a:sym typeface="Public Sans Thin"/>
              </a:rPr>
              <a:t>informations</a:t>
            </a:r>
            <a:r>
              <a:rPr lang="en-US" sz="2600">
                <a:solidFill>
                  <a:srgbClr val="FFFFFF"/>
                </a:solidFill>
                <a:latin typeface="Public Sans Thin"/>
                <a:ea typeface="Public Sans Thin"/>
                <a:cs typeface="Public Sans Thin"/>
                <a:sym typeface="Public Sans Thin"/>
              </a:rPr>
              <a:t> recueillies.</a:t>
            </a:r>
            <a:endParaRPr b="0" i="0" sz="2600" u="none" cap="none" strike="noStrike">
              <a:solidFill>
                <a:srgbClr val="FFFFFF"/>
              </a:solidFill>
              <a:latin typeface="Public Sans Thin"/>
              <a:ea typeface="Public Sans Thin"/>
              <a:cs typeface="Public Sans Thin"/>
              <a:sym typeface="Public Sans Thin"/>
            </a:endParaRPr>
          </a:p>
          <a:p>
            <a:pPr indent="0" lvl="0" marL="0" marR="0" rtl="0" algn="l">
              <a:lnSpc>
                <a:spcPct val="140000"/>
              </a:lnSpc>
              <a:spcBef>
                <a:spcPts val="0"/>
              </a:spcBef>
              <a:spcAft>
                <a:spcPts val="0"/>
              </a:spcAft>
              <a:buNone/>
            </a:pPr>
            <a:r>
              <a:rPr b="0" i="0" lang="en-US" sz="2600" u="none" cap="none" strike="noStrike">
                <a:solidFill>
                  <a:srgbClr val="FFFFFF"/>
                </a:solidFill>
                <a:latin typeface="Public Sans Thin"/>
                <a:ea typeface="Public Sans Thin"/>
                <a:cs typeface="Public Sans Thin"/>
                <a:sym typeface="Public Sans Thin"/>
              </a:rPr>
              <a:t>Les éléments de nature à identifier le lanceur d'alerte ne peuvent être divulgués qu'avec le consentement de celui-ci.</a:t>
            </a:r>
            <a:endParaRPr/>
          </a:p>
          <a:p>
            <a:pPr indent="0" lvl="0" marL="0" marR="0" rtl="0" algn="l">
              <a:lnSpc>
                <a:spcPct val="140000"/>
              </a:lnSpc>
              <a:spcBef>
                <a:spcPts val="0"/>
              </a:spcBef>
              <a:spcAft>
                <a:spcPts val="0"/>
              </a:spcAft>
              <a:buNone/>
            </a:pPr>
            <a:r>
              <a:t/>
            </a:r>
            <a:endParaRPr b="0" i="0" sz="2600" u="none" cap="none" strike="noStrike">
              <a:solidFill>
                <a:srgbClr val="FFFFFF"/>
              </a:solidFill>
              <a:latin typeface="Public Sans Thin"/>
              <a:ea typeface="Public Sans Thin"/>
              <a:cs typeface="Public Sans Thin"/>
              <a:sym typeface="Public Sans Thin"/>
            </a:endParaRPr>
          </a:p>
          <a:p>
            <a:pPr indent="0" lvl="0" marL="0" marR="0" rtl="0" algn="l">
              <a:lnSpc>
                <a:spcPct val="140000"/>
              </a:lnSpc>
              <a:spcBef>
                <a:spcPts val="0"/>
              </a:spcBef>
              <a:spcAft>
                <a:spcPts val="0"/>
              </a:spcAft>
              <a:buNone/>
            </a:pPr>
            <a:r>
              <a:t/>
            </a:r>
            <a:endParaRPr b="0" i="0" sz="2600" u="none" cap="none" strike="noStrike">
              <a:solidFill>
                <a:srgbClr val="FFFFFF"/>
              </a:solidFill>
              <a:latin typeface="Public Sans Thin"/>
              <a:ea typeface="Public Sans Thin"/>
              <a:cs typeface="Public Sans Thin"/>
              <a:sym typeface="Public Sans Thin"/>
            </a:endParaRPr>
          </a:p>
        </p:txBody>
      </p:sp>
      <p:sp>
        <p:nvSpPr>
          <p:cNvPr id="207" name="Google Shape;207;g37ef67e4c17_0_3"/>
          <p:cNvSpPr txBox="1"/>
          <p:nvPr/>
        </p:nvSpPr>
        <p:spPr>
          <a:xfrm>
            <a:off x="9852649" y="4936399"/>
            <a:ext cx="4388400" cy="4347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rPr b="1" i="0" lang="en-US" sz="2825" u="none" cap="none" strike="noStrike">
                <a:solidFill>
                  <a:srgbClr val="FF3131"/>
                </a:solidFill>
                <a:latin typeface="Public Sans"/>
                <a:ea typeface="Public Sans"/>
                <a:cs typeface="Public Sans"/>
                <a:sym typeface="Public Sans"/>
              </a:rPr>
              <a:t>Confidentialité renforcée</a:t>
            </a:r>
            <a:endParaRPr/>
          </a:p>
        </p:txBody>
      </p:sp>
      <p:sp>
        <p:nvSpPr>
          <p:cNvPr id="208" name="Google Shape;208;g37ef67e4c17_0_3"/>
          <p:cNvSpPr/>
          <p:nvPr/>
        </p:nvSpPr>
        <p:spPr>
          <a:xfrm>
            <a:off x="8140491" y="4852741"/>
            <a:ext cx="1143914" cy="1143914"/>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7ef67e4c17_0_3"/>
          <p:cNvSpPr/>
          <p:nvPr/>
        </p:nvSpPr>
        <p:spPr>
          <a:xfrm>
            <a:off x="8319182" y="1696427"/>
            <a:ext cx="501881" cy="571500"/>
          </a:xfrm>
          <a:custGeom>
            <a:rect b="b" l="l" r="r" t="t"/>
            <a:pathLst>
              <a:path extrusionOk="0" h="571500" w="501881">
                <a:moveTo>
                  <a:pt x="0" y="0"/>
                </a:moveTo>
                <a:lnTo>
                  <a:pt x="501881" y="0"/>
                </a:lnTo>
                <a:lnTo>
                  <a:pt x="501881" y="571500"/>
                </a:lnTo>
                <a:lnTo>
                  <a:pt x="0" y="571500"/>
                </a:lnTo>
                <a:lnTo>
                  <a:pt x="0" y="0"/>
                </a:lnTo>
                <a:close/>
              </a:path>
            </a:pathLst>
          </a:custGeom>
          <a:blipFill rotWithShape="1">
            <a:blip r:embed="rId3">
              <a:alphaModFix/>
            </a:blip>
            <a:stretch>
              <a:fillRect b="0" l="0" r="0" t="0"/>
            </a:stretch>
          </a:blipFill>
          <a:ln>
            <a:noFill/>
          </a:ln>
        </p:spPr>
      </p:sp>
      <p:sp>
        <p:nvSpPr>
          <p:cNvPr id="210" name="Google Shape;210;g37ef67e4c17_0_3"/>
          <p:cNvSpPr/>
          <p:nvPr/>
        </p:nvSpPr>
        <p:spPr>
          <a:xfrm>
            <a:off x="8428619" y="5143500"/>
            <a:ext cx="571500" cy="571500"/>
          </a:xfrm>
          <a:custGeom>
            <a:rect b="b" l="l" r="r" t="t"/>
            <a:pathLst>
              <a:path extrusionOk="0" h="571500" w="571500">
                <a:moveTo>
                  <a:pt x="0" y="0"/>
                </a:moveTo>
                <a:lnTo>
                  <a:pt x="571500" y="0"/>
                </a:lnTo>
                <a:lnTo>
                  <a:pt x="571500" y="571500"/>
                </a:lnTo>
                <a:lnTo>
                  <a:pt x="0" y="571500"/>
                </a:lnTo>
                <a:lnTo>
                  <a:pt x="0" y="0"/>
                </a:lnTo>
                <a:close/>
              </a:path>
            </a:pathLst>
          </a:custGeom>
          <a:blipFill rotWithShape="1">
            <a:blip r:embed="rId4">
              <a:alphaModFix/>
            </a:blip>
            <a:stretch>
              <a:fillRect b="0" l="0" r="0" t="0"/>
            </a:stretch>
          </a:blipFill>
          <a:ln>
            <a:noFill/>
          </a:ln>
        </p:spPr>
      </p:sp>
      <p:sp>
        <p:nvSpPr>
          <p:cNvPr id="211" name="Google Shape;211;g37ef67e4c17_0_3"/>
          <p:cNvSpPr txBox="1"/>
          <p:nvPr/>
        </p:nvSpPr>
        <p:spPr>
          <a:xfrm>
            <a:off x="994525" y="6790675"/>
            <a:ext cx="8005500" cy="27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 </a:t>
            </a:r>
            <a:r>
              <a:rPr lang="en-US" sz="3200">
                <a:solidFill>
                  <a:srgbClr val="C1FF72"/>
                </a:solidFill>
                <a:latin typeface="Calibri"/>
                <a:ea typeface="Calibri"/>
                <a:cs typeface="Calibri"/>
                <a:sym typeface="Calibri"/>
              </a:rPr>
              <a:t>“agir avec la discrétion nécessaire pour la dignité et de la vie privée de chacun” </a:t>
            </a:r>
            <a:endParaRPr sz="3200">
              <a:solidFill>
                <a:srgbClr val="C1FF72"/>
              </a:solidFill>
              <a:latin typeface="Calibri"/>
              <a:ea typeface="Calibri"/>
              <a:cs typeface="Calibri"/>
              <a:sym typeface="Calibri"/>
            </a:endParaRPr>
          </a:p>
          <a:p>
            <a:pPr indent="0" lvl="0" marL="0" rtl="0" algn="l">
              <a:spcBef>
                <a:spcPts val="0"/>
              </a:spcBef>
              <a:spcAft>
                <a:spcPts val="0"/>
              </a:spcAft>
              <a:buNone/>
            </a:pPr>
            <a:r>
              <a:rPr lang="en-US" sz="3200">
                <a:solidFill>
                  <a:srgbClr val="C1FF72"/>
                </a:solidFill>
                <a:latin typeface="Calibri"/>
                <a:ea typeface="Calibri"/>
                <a:cs typeface="Calibri"/>
                <a:sym typeface="Calibri"/>
              </a:rPr>
              <a:t>ANI 2010</a:t>
            </a:r>
            <a:endParaRPr sz="3200">
              <a:solidFill>
                <a:srgbClr val="C1FF7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215" name="Shape 215"/>
        <p:cNvGrpSpPr/>
        <p:nvPr/>
      </p:nvGrpSpPr>
      <p:grpSpPr>
        <a:xfrm>
          <a:off x="0" y="0"/>
          <a:ext cx="0" cy="0"/>
          <a:chOff x="0" y="0"/>
          <a:chExt cx="0" cy="0"/>
        </a:xfrm>
      </p:grpSpPr>
      <p:sp>
        <p:nvSpPr>
          <p:cNvPr id="216" name="Google Shape;216;g37ef67e4c17_0_18"/>
          <p:cNvSpPr txBox="1"/>
          <p:nvPr/>
        </p:nvSpPr>
        <p:spPr>
          <a:xfrm>
            <a:off x="2301866" y="1149724"/>
            <a:ext cx="13144500" cy="174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6950">
                <a:solidFill>
                  <a:srgbClr val="FFFFFF"/>
                </a:solidFill>
                <a:latin typeface="Public Sans Medium"/>
                <a:ea typeface="Public Sans Medium"/>
                <a:cs typeface="Public Sans Medium"/>
                <a:sym typeface="Public Sans Medium"/>
              </a:rPr>
              <a:t>LA CONFIDENTIALITE</a:t>
            </a:r>
            <a:endParaRPr b="1" sz="6950">
              <a:solidFill>
                <a:srgbClr val="FFFFFF"/>
              </a:solidFill>
              <a:latin typeface="Public Sans Medium"/>
              <a:ea typeface="Public Sans Medium"/>
              <a:cs typeface="Public Sans Medium"/>
              <a:sym typeface="Public Sans Medium"/>
            </a:endParaRPr>
          </a:p>
          <a:p>
            <a:pPr indent="0" lvl="0" marL="0" marR="0" rtl="0" algn="ctr">
              <a:lnSpc>
                <a:spcPct val="120000"/>
              </a:lnSpc>
              <a:spcBef>
                <a:spcPts val="0"/>
              </a:spcBef>
              <a:spcAft>
                <a:spcPts val="0"/>
              </a:spcAft>
              <a:buNone/>
            </a:pPr>
            <a:r>
              <a:rPr b="1" lang="en-US" sz="3000">
                <a:solidFill>
                  <a:srgbClr val="00FF00"/>
                </a:solidFill>
                <a:latin typeface="Public Sans Medium"/>
                <a:ea typeface="Public Sans Medium"/>
                <a:cs typeface="Public Sans Medium"/>
                <a:sym typeface="Public Sans Medium"/>
              </a:rPr>
              <a:t>Ceinture et Bretelles</a:t>
            </a:r>
            <a:endParaRPr b="1" sz="3000">
              <a:solidFill>
                <a:srgbClr val="00FF00"/>
              </a:solidFill>
              <a:latin typeface="Public Sans Medium"/>
              <a:ea typeface="Public Sans Medium"/>
              <a:cs typeface="Public Sans Medium"/>
              <a:sym typeface="Public Sans Medium"/>
            </a:endParaRPr>
          </a:p>
        </p:txBody>
      </p:sp>
      <p:sp>
        <p:nvSpPr>
          <p:cNvPr id="217" name="Google Shape;217;g37ef67e4c17_0_18"/>
          <p:cNvSpPr txBox="1"/>
          <p:nvPr/>
        </p:nvSpPr>
        <p:spPr>
          <a:xfrm>
            <a:off x="4133928" y="5570970"/>
            <a:ext cx="9635100" cy="215400"/>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lang="en-US"/>
              <a:t>A </a:t>
            </a:r>
            <a:endParaRPr/>
          </a:p>
        </p:txBody>
      </p:sp>
      <p:sp>
        <p:nvSpPr>
          <p:cNvPr id="218" name="Google Shape;218;g37ef67e4c17_0_18"/>
          <p:cNvSpPr txBox="1"/>
          <p:nvPr/>
        </p:nvSpPr>
        <p:spPr>
          <a:xfrm>
            <a:off x="2579525" y="3682800"/>
            <a:ext cx="13348200" cy="412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1	Prévenir le mandant de l’enjeu</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2	Demande auprès du lanceur d’alerte pour la </a:t>
            </a:r>
            <a:r>
              <a:rPr lang="en-US" sz="3200">
                <a:solidFill>
                  <a:schemeClr val="lt1"/>
                </a:solidFill>
                <a:latin typeface="Calibri"/>
                <a:ea typeface="Calibri"/>
                <a:cs typeface="Calibri"/>
                <a:sym typeface="Calibri"/>
              </a:rPr>
              <a:t>confidentialisation ou pas</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3	Engagement de confidentialité des interlocuteurs de l’entreprise</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4	Engagement de confidentialité ou rappel de l’obligation aux protagonistes</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5	Engagement auprès des témoins (convocation )</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6	L’exercice périlleux de l’entretien</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7 	Rédaction du rapport </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8 	Restitution  </a:t>
            </a:r>
            <a:endParaRPr sz="3200">
              <a:solidFill>
                <a:schemeClr val="lt1"/>
              </a:solidFill>
              <a:latin typeface="Calibri"/>
              <a:ea typeface="Calibri"/>
              <a:cs typeface="Calibri"/>
              <a:sym typeface="Calibri"/>
            </a:endParaRPr>
          </a:p>
        </p:txBody>
      </p:sp>
      <p:sp>
        <p:nvSpPr>
          <p:cNvPr id="219" name="Google Shape;219;g37ef67e4c17_0_18"/>
          <p:cNvSpPr txBox="1"/>
          <p:nvPr/>
        </p:nvSpPr>
        <p:spPr>
          <a:xfrm>
            <a:off x="4311725" y="8436700"/>
            <a:ext cx="10338000" cy="1018500"/>
          </a:xfrm>
          <a:prstGeom prst="rect">
            <a:avLst/>
          </a:prstGeom>
          <a:noFill/>
          <a:ln>
            <a:noFill/>
          </a:ln>
        </p:spPr>
        <p:txBody>
          <a:bodyPr anchorCtr="0" anchor="t" bIns="91425" lIns="91425" spcFirstLastPara="1" rIns="91425" wrap="square" tIns="91425">
            <a:noAutofit/>
          </a:bodyPr>
          <a:lstStyle/>
          <a:p>
            <a:pPr indent="0" lvl="0" marL="0" rtl="0" algn="l">
              <a:lnSpc>
                <a:spcPct val="147656"/>
              </a:lnSpc>
              <a:spcBef>
                <a:spcPts val="0"/>
              </a:spcBef>
              <a:spcAft>
                <a:spcPts val="0"/>
              </a:spcAft>
              <a:buNone/>
            </a:pPr>
            <a:r>
              <a:rPr lang="en-US" sz="2300">
                <a:solidFill>
                  <a:srgbClr val="303030"/>
                </a:solidFill>
                <a:highlight>
                  <a:srgbClr val="FFFFFF"/>
                </a:highlight>
                <a:latin typeface="Roboto"/>
                <a:ea typeface="Roboto"/>
                <a:cs typeface="Roboto"/>
                <a:sym typeface="Roboto"/>
              </a:rPr>
              <a:t>CA Aix-en-Provence, ch. 4 1, 22 déc. 2023, n° 21/02738)</a:t>
            </a:r>
            <a:endParaRPr sz="2300">
              <a:solidFill>
                <a:srgbClr val="303030"/>
              </a:solidFill>
              <a:highlight>
                <a:srgbClr val="FFFFFF"/>
              </a:highlight>
              <a:latin typeface="Roboto"/>
              <a:ea typeface="Roboto"/>
              <a:cs typeface="Roboto"/>
              <a:sym typeface="Roboto"/>
            </a:endParaRPr>
          </a:p>
          <a:p>
            <a:pPr indent="0" lvl="0" marL="0" rtl="0" algn="l">
              <a:lnSpc>
                <a:spcPct val="147656"/>
              </a:lnSpc>
              <a:spcBef>
                <a:spcPts val="0"/>
              </a:spcBef>
              <a:spcAft>
                <a:spcPts val="0"/>
              </a:spcAft>
              <a:buClr>
                <a:schemeClr val="dk1"/>
              </a:buClr>
              <a:buSzPts val="1100"/>
              <a:buFont typeface="Arial"/>
              <a:buNone/>
            </a:pPr>
            <a:r>
              <a:t/>
            </a:r>
            <a:endParaRPr sz="1600">
              <a:solidFill>
                <a:srgbClr val="303030"/>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223" name="Shape 223"/>
        <p:cNvGrpSpPr/>
        <p:nvPr/>
      </p:nvGrpSpPr>
      <p:grpSpPr>
        <a:xfrm>
          <a:off x="0" y="0"/>
          <a:ext cx="0" cy="0"/>
          <a:chOff x="0" y="0"/>
          <a:chExt cx="0" cy="0"/>
        </a:xfrm>
      </p:grpSpPr>
      <p:sp>
        <p:nvSpPr>
          <p:cNvPr id="224" name="Google Shape;224;p15"/>
          <p:cNvSpPr txBox="1"/>
          <p:nvPr/>
        </p:nvSpPr>
        <p:spPr>
          <a:xfrm>
            <a:off x="2270791" y="2144249"/>
            <a:ext cx="13144500" cy="2124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950" u="none" cap="none" strike="noStrike">
                <a:solidFill>
                  <a:srgbClr val="FFFFFF"/>
                </a:solidFill>
                <a:latin typeface="Public Sans Medium"/>
                <a:ea typeface="Public Sans Medium"/>
                <a:cs typeface="Public Sans Medium"/>
                <a:sym typeface="Public Sans Medium"/>
              </a:rPr>
              <a:t>Article 7 du décret d’application de 2022. </a:t>
            </a:r>
            <a:endParaRPr/>
          </a:p>
        </p:txBody>
      </p:sp>
      <p:sp>
        <p:nvSpPr>
          <p:cNvPr id="225" name="Google Shape;225;p15"/>
          <p:cNvSpPr txBox="1"/>
          <p:nvPr/>
        </p:nvSpPr>
        <p:spPr>
          <a:xfrm>
            <a:off x="4133928" y="5570970"/>
            <a:ext cx="9635100" cy="1637400"/>
          </a:xfrm>
          <a:prstGeom prst="rect">
            <a:avLst/>
          </a:prstGeom>
          <a:noFill/>
          <a:ln>
            <a:noFill/>
          </a:ln>
        </p:spPr>
        <p:txBody>
          <a:bodyPr anchorCtr="0" anchor="t" bIns="0" lIns="0" spcFirstLastPara="1" rIns="0" wrap="square" tIns="0">
            <a:spAutoFit/>
          </a:bodyPr>
          <a:lstStyle/>
          <a:p>
            <a:pPr indent="0" lvl="0" marL="0" marR="0" rtl="0" algn="r">
              <a:lnSpc>
                <a:spcPct val="139964"/>
              </a:lnSpc>
              <a:spcBef>
                <a:spcPts val="0"/>
              </a:spcBef>
              <a:spcAft>
                <a:spcPts val="0"/>
              </a:spcAft>
              <a:buNone/>
            </a:pPr>
            <a:r>
              <a:rPr b="0" i="0" lang="en-US" sz="2800" u="none" cap="none" strike="noStrike">
                <a:solidFill>
                  <a:srgbClr val="FFFFFF"/>
                </a:solidFill>
                <a:latin typeface="Public Sans Thin"/>
                <a:ea typeface="Public Sans Thin"/>
                <a:cs typeface="Public Sans Thin"/>
                <a:sym typeface="Public Sans Thin"/>
              </a:rPr>
              <a:t>Peut-on externaliser l’enquête </a:t>
            </a:r>
            <a:r>
              <a:rPr lang="en-US" sz="2800">
                <a:solidFill>
                  <a:srgbClr val="FFFFFF"/>
                </a:solidFill>
                <a:latin typeface="Public Sans Thin"/>
                <a:ea typeface="Public Sans Thin"/>
                <a:cs typeface="Public Sans Thin"/>
                <a:sym typeface="Public Sans Thin"/>
              </a:rPr>
              <a:t>“lanceur d’alerte”</a:t>
            </a:r>
            <a:r>
              <a:rPr b="0" i="0" lang="en-US" sz="2800" u="none" cap="none" strike="noStrike">
                <a:solidFill>
                  <a:srgbClr val="FFFFFF"/>
                </a:solidFill>
                <a:latin typeface="Public Sans Thin"/>
                <a:ea typeface="Public Sans Thin"/>
                <a:cs typeface="Public Sans Thin"/>
                <a:sym typeface="Public Sans Thin"/>
              </a:rPr>
              <a:t> d’une société de plus de 50 salariés qui a mis en  place un système de traitement des alertes?</a:t>
            </a:r>
            <a:endParaRPr/>
          </a:p>
        </p:txBody>
      </p:sp>
      <p:sp>
        <p:nvSpPr>
          <p:cNvPr id="226" name="Google Shape;226;p15"/>
          <p:cNvSpPr txBox="1"/>
          <p:nvPr/>
        </p:nvSpPr>
        <p:spPr>
          <a:xfrm>
            <a:off x="1724850" y="7614250"/>
            <a:ext cx="14948700" cy="144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000">
                <a:solidFill>
                  <a:schemeClr val="dk1"/>
                </a:solidFill>
                <a:highlight>
                  <a:srgbClr val="FFFFFF"/>
                </a:highlight>
              </a:rPr>
              <a:t>Toute entité mentionnée à l'article 1er du présent décret peut </a:t>
            </a:r>
            <a:r>
              <a:rPr lang="en-US" sz="2000">
                <a:solidFill>
                  <a:schemeClr val="dk1"/>
                </a:solidFill>
                <a:highlight>
                  <a:srgbClr val="FFFF00"/>
                </a:highlight>
              </a:rPr>
              <a:t>prévoir dans sa procédure que le canal de réception des</a:t>
            </a:r>
            <a:r>
              <a:rPr lang="en-US" sz="2000">
                <a:solidFill>
                  <a:schemeClr val="dk1"/>
                </a:solidFill>
                <a:highlight>
                  <a:srgbClr val="FFFFFF"/>
                </a:highlight>
              </a:rPr>
              <a:t> </a:t>
            </a:r>
            <a:r>
              <a:rPr lang="en-US" sz="2000">
                <a:solidFill>
                  <a:schemeClr val="dk1"/>
                </a:solidFill>
                <a:highlight>
                  <a:srgbClr val="FFFF00"/>
                </a:highlight>
              </a:rPr>
              <a:t>signalements</a:t>
            </a:r>
            <a:r>
              <a:rPr lang="en-US" sz="2000">
                <a:solidFill>
                  <a:schemeClr val="dk1"/>
                </a:solidFill>
                <a:highlight>
                  <a:srgbClr val="FFFFFF"/>
                </a:highlight>
              </a:rPr>
              <a:t> mentionné au I de l'article 4 du présent décret </a:t>
            </a:r>
            <a:r>
              <a:rPr lang="en-US" sz="2000">
                <a:solidFill>
                  <a:schemeClr val="dk1"/>
                </a:solidFill>
                <a:highlight>
                  <a:srgbClr val="FFFF00"/>
                </a:highlight>
              </a:rPr>
              <a:t>est géré pour son compte en externe par un tiers</a:t>
            </a:r>
            <a:r>
              <a:rPr lang="en-US" sz="2000">
                <a:solidFill>
                  <a:schemeClr val="dk1"/>
                </a:solidFill>
                <a:highlight>
                  <a:srgbClr val="FFFFFF"/>
                </a:highlight>
              </a:rPr>
              <a:t>, qui peut être une personne physique ou une entité de droit privé ou publique dotée ou non de la personnalité morale. Dans ce cas, ce dernier respecte les dispositions du I de l'article 4 et du I de l'article 6 du présent décret.</a:t>
            </a:r>
            <a:endParaRPr sz="2000">
              <a:solidFill>
                <a:schemeClr val="dk1"/>
              </a:solidFill>
              <a:highlight>
                <a:srgbClr val="FFFFFF"/>
              </a:highlight>
            </a:endParaRPr>
          </a:p>
          <a:p>
            <a:pPr indent="0" lvl="0" marL="0" rtl="0" algn="l">
              <a:spcBef>
                <a:spcPts val="110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230" name="Shape 230"/>
        <p:cNvGrpSpPr/>
        <p:nvPr/>
      </p:nvGrpSpPr>
      <p:grpSpPr>
        <a:xfrm>
          <a:off x="0" y="0"/>
          <a:ext cx="0" cy="0"/>
          <a:chOff x="0" y="0"/>
          <a:chExt cx="0" cy="0"/>
        </a:xfrm>
      </p:grpSpPr>
      <p:sp>
        <p:nvSpPr>
          <p:cNvPr id="231" name="Google Shape;231;g37fa6a0832e_2_0"/>
          <p:cNvSpPr/>
          <p:nvPr/>
        </p:nvSpPr>
        <p:spPr>
          <a:xfrm>
            <a:off x="11699319" y="4139446"/>
            <a:ext cx="6147785" cy="3458129"/>
          </a:xfrm>
          <a:custGeom>
            <a:rect b="b" l="l" r="r" t="t"/>
            <a:pathLst>
              <a:path extrusionOk="0" h="3458129" w="6147785">
                <a:moveTo>
                  <a:pt x="0" y="0"/>
                </a:moveTo>
                <a:lnTo>
                  <a:pt x="6147785" y="0"/>
                </a:lnTo>
                <a:lnTo>
                  <a:pt x="6147785" y="3458129"/>
                </a:lnTo>
                <a:lnTo>
                  <a:pt x="0" y="3458129"/>
                </a:lnTo>
                <a:lnTo>
                  <a:pt x="0" y="0"/>
                </a:lnTo>
                <a:close/>
              </a:path>
            </a:pathLst>
          </a:custGeom>
          <a:blipFill rotWithShape="1">
            <a:blip r:embed="rId3">
              <a:alphaModFix/>
            </a:blip>
            <a:stretch>
              <a:fillRect b="0" l="0" r="0" t="0"/>
            </a:stretch>
          </a:blipFill>
          <a:ln>
            <a:noFill/>
          </a:ln>
        </p:spPr>
      </p:sp>
      <p:sp>
        <p:nvSpPr>
          <p:cNvPr id="232" name="Google Shape;232;g37fa6a0832e_2_0"/>
          <p:cNvSpPr/>
          <p:nvPr/>
        </p:nvSpPr>
        <p:spPr>
          <a:xfrm>
            <a:off x="3817377" y="2323218"/>
            <a:ext cx="10027645" cy="5640551"/>
          </a:xfrm>
          <a:custGeom>
            <a:rect b="b" l="l" r="r" t="t"/>
            <a:pathLst>
              <a:path extrusionOk="0" h="5640551" w="10027645">
                <a:moveTo>
                  <a:pt x="0" y="0"/>
                </a:moveTo>
                <a:lnTo>
                  <a:pt x="10027646" y="0"/>
                </a:lnTo>
                <a:lnTo>
                  <a:pt x="10027646" y="5640551"/>
                </a:lnTo>
                <a:lnTo>
                  <a:pt x="0" y="5640551"/>
                </a:lnTo>
                <a:lnTo>
                  <a:pt x="0" y="0"/>
                </a:lnTo>
                <a:close/>
              </a:path>
            </a:pathLst>
          </a:custGeom>
          <a:blipFill rotWithShape="1">
            <a:blip r:embed="rId4">
              <a:alphaModFix/>
            </a:blip>
            <a:stretch>
              <a:fillRect b="0" l="0" r="0" t="0"/>
            </a:stretch>
          </a:blipFill>
          <a:ln>
            <a:noFill/>
          </a:ln>
        </p:spPr>
      </p:sp>
      <p:sp>
        <p:nvSpPr>
          <p:cNvPr id="233" name="Google Shape;233;g37fa6a0832e_2_0"/>
          <p:cNvSpPr/>
          <p:nvPr/>
        </p:nvSpPr>
        <p:spPr>
          <a:xfrm>
            <a:off x="714625" y="6299199"/>
            <a:ext cx="4390036" cy="3236803"/>
          </a:xfrm>
          <a:custGeom>
            <a:rect b="b" l="l" r="r" t="t"/>
            <a:pathLst>
              <a:path extrusionOk="0" h="2983229" w="3990942">
                <a:moveTo>
                  <a:pt x="0" y="0"/>
                </a:moveTo>
                <a:lnTo>
                  <a:pt x="3990942" y="0"/>
                </a:lnTo>
                <a:lnTo>
                  <a:pt x="3990942" y="2983229"/>
                </a:lnTo>
                <a:lnTo>
                  <a:pt x="0" y="2983229"/>
                </a:lnTo>
                <a:lnTo>
                  <a:pt x="0" y="0"/>
                </a:lnTo>
                <a:close/>
              </a:path>
            </a:pathLst>
          </a:custGeom>
          <a:blipFill rotWithShape="1">
            <a:blip r:embed="rId5">
              <a:alphaModFix/>
            </a:blip>
            <a:stretch>
              <a:fillRect b="0" l="0" r="0" t="0"/>
            </a:stretch>
          </a:blipFill>
          <a:ln>
            <a:noFill/>
          </a:ln>
        </p:spPr>
      </p:sp>
      <p:sp>
        <p:nvSpPr>
          <p:cNvPr id="234" name="Google Shape;234;g37fa6a0832e_2_0"/>
          <p:cNvSpPr txBox="1"/>
          <p:nvPr/>
        </p:nvSpPr>
        <p:spPr>
          <a:xfrm>
            <a:off x="3041379" y="1019175"/>
            <a:ext cx="12205200" cy="989100"/>
          </a:xfrm>
          <a:prstGeom prst="rect">
            <a:avLst/>
          </a:prstGeom>
          <a:noFill/>
          <a:ln>
            <a:noFill/>
          </a:ln>
        </p:spPr>
        <p:txBody>
          <a:bodyPr anchorCtr="0" anchor="t" bIns="0" lIns="0" spcFirstLastPara="1" rIns="0" wrap="square" tIns="0">
            <a:spAutoFit/>
          </a:bodyPr>
          <a:lstStyle/>
          <a:p>
            <a:pPr indent="0" lvl="0" marL="0" marR="0" rtl="0" algn="ctr">
              <a:lnSpc>
                <a:spcPct val="119984"/>
              </a:lnSpc>
              <a:spcBef>
                <a:spcPts val="0"/>
              </a:spcBef>
              <a:spcAft>
                <a:spcPts val="0"/>
              </a:spcAft>
              <a:buNone/>
            </a:pPr>
            <a:r>
              <a:rPr b="1" i="0" lang="en-US" sz="6425" u="none" cap="none" strike="noStrike">
                <a:solidFill>
                  <a:srgbClr val="FFFFFF"/>
                </a:solidFill>
                <a:latin typeface="Public Sans Medium"/>
                <a:ea typeface="Public Sans Medium"/>
                <a:cs typeface="Public Sans Medium"/>
                <a:sym typeface="Public Sans Medium"/>
              </a:rPr>
              <a:t>la team au boulot !</a:t>
            </a:r>
            <a:endParaRPr/>
          </a:p>
        </p:txBody>
      </p:sp>
      <p:pic>
        <p:nvPicPr>
          <p:cNvPr id="235" name="Google Shape;235;g37fa6a0832e_2_0"/>
          <p:cNvPicPr preferRelativeResize="0"/>
          <p:nvPr/>
        </p:nvPicPr>
        <p:blipFill>
          <a:blip r:embed="rId6">
            <a:alphaModFix/>
          </a:blip>
          <a:stretch>
            <a:fillRect/>
          </a:stretch>
        </p:blipFill>
        <p:spPr>
          <a:xfrm>
            <a:off x="183100" y="-84275"/>
            <a:ext cx="18288000" cy="10287000"/>
          </a:xfrm>
          <a:prstGeom prst="rect">
            <a:avLst/>
          </a:prstGeom>
          <a:noFill/>
          <a:ln>
            <a:noFill/>
          </a:ln>
        </p:spPr>
      </p:pic>
      <p:pic>
        <p:nvPicPr>
          <p:cNvPr id="236" name="Google Shape;236;g37fa6a0832e_2_0" title="ANAES asociation nationale des avocats enquêteurs en droit social.png"/>
          <p:cNvPicPr preferRelativeResize="0"/>
          <p:nvPr/>
        </p:nvPicPr>
        <p:blipFill>
          <a:blip r:embed="rId7">
            <a:alphaModFix/>
          </a:blip>
          <a:stretch>
            <a:fillRect/>
          </a:stretch>
        </p:blipFill>
        <p:spPr>
          <a:xfrm>
            <a:off x="13092026" y="8881475"/>
            <a:ext cx="5195975" cy="904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88" name="Shape 88"/>
        <p:cNvGrpSpPr/>
        <p:nvPr/>
      </p:nvGrpSpPr>
      <p:grpSpPr>
        <a:xfrm>
          <a:off x="0" y="0"/>
          <a:ext cx="0" cy="0"/>
          <a:chOff x="0" y="0"/>
          <a:chExt cx="0" cy="0"/>
        </a:xfrm>
      </p:grpSpPr>
      <p:sp>
        <p:nvSpPr>
          <p:cNvPr id="89" name="Google Shape;89;g37f27c782fb_0_3"/>
          <p:cNvSpPr txBox="1"/>
          <p:nvPr/>
        </p:nvSpPr>
        <p:spPr>
          <a:xfrm>
            <a:off x="3164235" y="1554163"/>
            <a:ext cx="11959500" cy="21540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t/>
            </a:r>
            <a:endParaRPr/>
          </a:p>
        </p:txBody>
      </p:sp>
      <p:pic>
        <p:nvPicPr>
          <p:cNvPr id="90" name="Google Shape;90;g37f27c782fb_0_3" title="Nathalie LEROY avocate enquêtrice lille.jpg"/>
          <p:cNvPicPr preferRelativeResize="0"/>
          <p:nvPr/>
        </p:nvPicPr>
        <p:blipFill>
          <a:blip r:embed="rId3">
            <a:alphaModFix/>
          </a:blip>
          <a:stretch>
            <a:fillRect/>
          </a:stretch>
        </p:blipFill>
        <p:spPr>
          <a:xfrm>
            <a:off x="1240125" y="1025575"/>
            <a:ext cx="3353436" cy="5547525"/>
          </a:xfrm>
          <a:prstGeom prst="rect">
            <a:avLst/>
          </a:prstGeom>
          <a:noFill/>
          <a:ln>
            <a:noFill/>
          </a:ln>
        </p:spPr>
      </p:pic>
      <p:sp>
        <p:nvSpPr>
          <p:cNvPr id="91" name="Google Shape;91;g37f27c782fb_0_3"/>
          <p:cNvSpPr txBox="1"/>
          <p:nvPr/>
        </p:nvSpPr>
        <p:spPr>
          <a:xfrm>
            <a:off x="6744050" y="2004575"/>
            <a:ext cx="5656200" cy="51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92" name="Google Shape;92;g37f27c782fb_0_3"/>
          <p:cNvPicPr preferRelativeResize="0"/>
          <p:nvPr/>
        </p:nvPicPr>
        <p:blipFill>
          <a:blip r:embed="rId4">
            <a:alphaModFix/>
          </a:blip>
          <a:stretch>
            <a:fillRect/>
          </a:stretch>
        </p:blipFill>
        <p:spPr>
          <a:xfrm>
            <a:off x="5451250" y="990082"/>
            <a:ext cx="5656200" cy="5618495"/>
          </a:xfrm>
          <a:prstGeom prst="rect">
            <a:avLst/>
          </a:prstGeom>
          <a:noFill/>
          <a:ln>
            <a:noFill/>
          </a:ln>
        </p:spPr>
      </p:pic>
      <p:sp>
        <p:nvSpPr>
          <p:cNvPr id="93" name="Google Shape;93;g37f27c782fb_0_3"/>
          <p:cNvSpPr txBox="1"/>
          <p:nvPr/>
        </p:nvSpPr>
        <p:spPr>
          <a:xfrm>
            <a:off x="13969800" y="2626125"/>
            <a:ext cx="2641800" cy="27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94" name="Google Shape;94;g37f27c782fb_0_3"/>
          <p:cNvPicPr preferRelativeResize="0"/>
          <p:nvPr/>
        </p:nvPicPr>
        <p:blipFill>
          <a:blip r:embed="rId5">
            <a:alphaModFix/>
          </a:blip>
          <a:stretch>
            <a:fillRect/>
          </a:stretch>
        </p:blipFill>
        <p:spPr>
          <a:xfrm>
            <a:off x="12213800" y="1025563"/>
            <a:ext cx="5547525" cy="5547525"/>
          </a:xfrm>
          <a:prstGeom prst="rect">
            <a:avLst/>
          </a:prstGeom>
          <a:noFill/>
          <a:ln>
            <a:noFill/>
          </a:ln>
        </p:spPr>
      </p:pic>
      <p:sp>
        <p:nvSpPr>
          <p:cNvPr id="95" name="Google Shape;95;g37f27c782fb_0_3"/>
          <p:cNvSpPr txBox="1"/>
          <p:nvPr/>
        </p:nvSpPr>
        <p:spPr>
          <a:xfrm>
            <a:off x="1072325" y="7272375"/>
            <a:ext cx="16689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Nathalie LEROY					Céline LEBORGNE-INGELAERE				Emmanuel GLASTER</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Avocate au barreau 			Professeur des universités					Avocat au barreau de Lyon</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de Lille</a:t>
            </a:r>
            <a:endParaRPr sz="32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99" name="Shape 99"/>
        <p:cNvGrpSpPr/>
        <p:nvPr/>
      </p:nvGrpSpPr>
      <p:grpSpPr>
        <a:xfrm>
          <a:off x="0" y="0"/>
          <a:ext cx="0" cy="0"/>
          <a:chOff x="0" y="0"/>
          <a:chExt cx="0" cy="0"/>
        </a:xfrm>
      </p:grpSpPr>
      <p:sp>
        <p:nvSpPr>
          <p:cNvPr id="100" name="Google Shape;100;p2"/>
          <p:cNvSpPr txBox="1"/>
          <p:nvPr/>
        </p:nvSpPr>
        <p:spPr>
          <a:xfrm>
            <a:off x="1028700" y="1514475"/>
            <a:ext cx="14621700" cy="1499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6950">
                <a:solidFill>
                  <a:srgbClr val="FFFFFF"/>
                </a:solidFill>
                <a:latin typeface="Public Sans Medium"/>
                <a:ea typeface="Public Sans Medium"/>
                <a:cs typeface="Public Sans Medium"/>
                <a:sym typeface="Public Sans Medium"/>
              </a:rPr>
              <a:t>Nos</a:t>
            </a:r>
            <a:r>
              <a:rPr b="1" i="0" lang="en-US" sz="6950" u="none" cap="none" strike="noStrike">
                <a:solidFill>
                  <a:srgbClr val="FFFFFF"/>
                </a:solidFill>
                <a:latin typeface="Public Sans Medium"/>
                <a:ea typeface="Public Sans Medium"/>
                <a:cs typeface="Public Sans Medium"/>
                <a:sym typeface="Public Sans Medium"/>
              </a:rPr>
              <a:t> contributeurs </a:t>
            </a:r>
            <a:endParaRPr/>
          </a:p>
          <a:p>
            <a:pPr indent="0" lvl="0" marL="0" marR="0" rtl="0" algn="l">
              <a:lnSpc>
                <a:spcPct val="120000"/>
              </a:lnSpc>
              <a:spcBef>
                <a:spcPts val="0"/>
              </a:spcBef>
              <a:spcAft>
                <a:spcPts val="0"/>
              </a:spcAft>
              <a:buNone/>
            </a:pPr>
            <a:r>
              <a:t/>
            </a:r>
            <a:endParaRPr/>
          </a:p>
        </p:txBody>
      </p:sp>
      <p:sp>
        <p:nvSpPr>
          <p:cNvPr id="101" name="Google Shape;101;p2"/>
          <p:cNvSpPr txBox="1"/>
          <p:nvPr/>
        </p:nvSpPr>
        <p:spPr>
          <a:xfrm>
            <a:off x="12990825" y="1514475"/>
            <a:ext cx="4521900" cy="5623500"/>
          </a:xfrm>
          <a:prstGeom prst="rect">
            <a:avLst/>
          </a:prstGeom>
          <a:noFill/>
          <a:ln>
            <a:noFill/>
          </a:ln>
        </p:spPr>
        <p:txBody>
          <a:bodyPr anchorCtr="0" anchor="t" bIns="0" lIns="0" spcFirstLastPara="1" rIns="0" wrap="square" tIns="0">
            <a:spAutoFit/>
          </a:bodyPr>
          <a:lstStyle/>
          <a:p>
            <a:pPr indent="0" lvl="0" marL="0" marR="0" rtl="0" algn="ctr">
              <a:lnSpc>
                <a:spcPct val="119969"/>
              </a:lnSpc>
              <a:spcBef>
                <a:spcPts val="0"/>
              </a:spcBef>
              <a:spcAft>
                <a:spcPts val="0"/>
              </a:spcAft>
              <a:buNone/>
            </a:pPr>
            <a:r>
              <a:t/>
            </a:r>
            <a:endParaRPr sz="2400">
              <a:solidFill>
                <a:srgbClr val="FF00FF"/>
              </a:solidFill>
            </a:endParaRPr>
          </a:p>
          <a:p>
            <a:pPr indent="0" lvl="0" marL="0" marR="0" rtl="0" algn="ctr">
              <a:lnSpc>
                <a:spcPct val="119969"/>
              </a:lnSpc>
              <a:spcBef>
                <a:spcPts val="0"/>
              </a:spcBef>
              <a:spcAft>
                <a:spcPts val="0"/>
              </a:spcAft>
              <a:buNone/>
            </a:pPr>
            <a:r>
              <a:t/>
            </a:r>
            <a:endParaRPr b="1" i="0" sz="2400" u="none" cap="none" strike="noStrike">
              <a:solidFill>
                <a:srgbClr val="FF00FF"/>
              </a:solidFill>
              <a:latin typeface="Public Sans"/>
              <a:ea typeface="Public Sans"/>
              <a:cs typeface="Public Sans"/>
              <a:sym typeface="Public Sans"/>
            </a:endParaRPr>
          </a:p>
          <a:p>
            <a:pPr indent="0" lvl="0" marL="0" marR="0" rtl="0" algn="ctr">
              <a:lnSpc>
                <a:spcPct val="119969"/>
              </a:lnSpc>
              <a:spcBef>
                <a:spcPts val="0"/>
              </a:spcBef>
              <a:spcAft>
                <a:spcPts val="0"/>
              </a:spcAft>
              <a:buNone/>
            </a:pPr>
            <a:r>
              <a:t/>
            </a:r>
            <a:endParaRPr b="1" i="0" sz="2400" u="none" cap="none" strike="noStrike">
              <a:solidFill>
                <a:srgbClr val="FF00FF"/>
              </a:solidFill>
              <a:latin typeface="Public Sans"/>
              <a:ea typeface="Public Sans"/>
              <a:cs typeface="Public Sans"/>
              <a:sym typeface="Public Sans"/>
            </a:endParaRPr>
          </a:p>
          <a:p>
            <a:pPr indent="0" lvl="0" marL="0" marR="0" rtl="0" algn="ctr">
              <a:lnSpc>
                <a:spcPct val="119969"/>
              </a:lnSpc>
              <a:spcBef>
                <a:spcPts val="0"/>
              </a:spcBef>
              <a:spcAft>
                <a:spcPts val="0"/>
              </a:spcAft>
              <a:buNone/>
            </a:pPr>
            <a:r>
              <a:t/>
            </a:r>
            <a:endParaRPr sz="2400">
              <a:solidFill>
                <a:srgbClr val="FF00FF"/>
              </a:solidFill>
            </a:endParaRPr>
          </a:p>
          <a:p>
            <a:pPr indent="0" lvl="0" marL="0" marR="0" rtl="0" algn="ctr">
              <a:lnSpc>
                <a:spcPct val="119969"/>
              </a:lnSpc>
              <a:spcBef>
                <a:spcPts val="0"/>
              </a:spcBef>
              <a:spcAft>
                <a:spcPts val="0"/>
              </a:spcAft>
              <a:buNone/>
            </a:pPr>
            <a:r>
              <a:t/>
            </a:r>
            <a:endParaRPr b="1" i="0" sz="2400" u="none" cap="none" strike="noStrike">
              <a:solidFill>
                <a:srgbClr val="FF00FF"/>
              </a:solidFill>
              <a:latin typeface="Public Sans"/>
              <a:ea typeface="Public Sans"/>
              <a:cs typeface="Public Sans"/>
              <a:sym typeface="Public Sans"/>
            </a:endParaRPr>
          </a:p>
          <a:p>
            <a:pPr indent="0" lvl="0" marL="0" marR="0" rtl="0" algn="l">
              <a:lnSpc>
                <a:spcPct val="119969"/>
              </a:lnSpc>
              <a:spcBef>
                <a:spcPts val="0"/>
              </a:spcBef>
              <a:spcAft>
                <a:spcPts val="0"/>
              </a:spcAft>
              <a:buNone/>
            </a:pPr>
            <a:r>
              <a:rPr b="1" lang="en-US" sz="2400">
                <a:solidFill>
                  <a:srgbClr val="FF00FF"/>
                </a:solidFill>
                <a:latin typeface="Public Sans"/>
                <a:ea typeface="Public Sans"/>
                <a:cs typeface="Public Sans"/>
                <a:sym typeface="Public Sans"/>
              </a:rPr>
              <a:t>Barreau de Lyon</a:t>
            </a:r>
            <a:endParaRPr b="1" sz="2400">
              <a:solidFill>
                <a:srgbClr val="FF00FF"/>
              </a:solidFill>
              <a:latin typeface="Public Sans"/>
              <a:ea typeface="Public Sans"/>
              <a:cs typeface="Public Sans"/>
              <a:sym typeface="Public Sans"/>
            </a:endParaRPr>
          </a:p>
          <a:p>
            <a:pPr indent="0" lvl="0" marL="0" marR="0" rtl="0" algn="l">
              <a:lnSpc>
                <a:spcPct val="119969"/>
              </a:lnSpc>
              <a:spcBef>
                <a:spcPts val="0"/>
              </a:spcBef>
              <a:spcAft>
                <a:spcPts val="0"/>
              </a:spcAft>
              <a:buNone/>
            </a:pPr>
            <a:r>
              <a:t/>
            </a:r>
            <a:endParaRPr b="1" sz="2400">
              <a:solidFill>
                <a:srgbClr val="FF00FF"/>
              </a:solidFill>
              <a:latin typeface="Public Sans"/>
              <a:ea typeface="Public Sans"/>
              <a:cs typeface="Public Sans"/>
              <a:sym typeface="Public Sans"/>
            </a:endParaRPr>
          </a:p>
          <a:p>
            <a:pPr indent="0" lvl="0" marL="0" marR="0" rtl="0" algn="l">
              <a:lnSpc>
                <a:spcPct val="119969"/>
              </a:lnSpc>
              <a:spcBef>
                <a:spcPts val="0"/>
              </a:spcBef>
              <a:spcAft>
                <a:spcPts val="0"/>
              </a:spcAft>
              <a:buNone/>
            </a:pPr>
            <a:r>
              <a:rPr b="1" i="0" lang="en-US" sz="2400" u="none" cap="none" strike="noStrike">
                <a:solidFill>
                  <a:srgbClr val="FF00FF"/>
                </a:solidFill>
                <a:latin typeface="Public Sans"/>
                <a:ea typeface="Public Sans"/>
                <a:cs typeface="Public Sans"/>
                <a:sym typeface="Public Sans"/>
              </a:rPr>
              <a:t>Sandra FREIRE-GARCIA    </a:t>
            </a:r>
            <a:endParaRPr sz="2400">
              <a:solidFill>
                <a:srgbClr val="FF00FF"/>
              </a:solidFill>
            </a:endParaRPr>
          </a:p>
          <a:p>
            <a:pPr indent="0" lvl="0" marL="0" marR="0" rtl="0" algn="l">
              <a:lnSpc>
                <a:spcPct val="119969"/>
              </a:lnSpc>
              <a:spcBef>
                <a:spcPts val="0"/>
              </a:spcBef>
              <a:spcAft>
                <a:spcPts val="0"/>
              </a:spcAft>
              <a:buNone/>
            </a:pPr>
            <a:r>
              <a:rPr b="1" i="0" lang="en-US" sz="2400" u="none" cap="none" strike="noStrike">
                <a:solidFill>
                  <a:srgbClr val="FF00FF"/>
                </a:solidFill>
                <a:latin typeface="Public Sans"/>
                <a:ea typeface="Public Sans"/>
                <a:cs typeface="Public Sans"/>
                <a:sym typeface="Public Sans"/>
              </a:rPr>
              <a:t>Emmanuel GLASTER    </a:t>
            </a:r>
            <a:endParaRPr sz="2400">
              <a:solidFill>
                <a:srgbClr val="FF00FF"/>
              </a:solidFill>
            </a:endParaRPr>
          </a:p>
          <a:p>
            <a:pPr indent="0" lvl="0" marL="0" marR="0" rtl="0" algn="l">
              <a:lnSpc>
                <a:spcPct val="119969"/>
              </a:lnSpc>
              <a:spcBef>
                <a:spcPts val="0"/>
              </a:spcBef>
              <a:spcAft>
                <a:spcPts val="0"/>
              </a:spcAft>
              <a:buNone/>
            </a:pPr>
            <a:r>
              <a:rPr b="1" i="0" lang="en-US" sz="2400" u="none" cap="none" strike="noStrike">
                <a:solidFill>
                  <a:srgbClr val="FF00FF"/>
                </a:solidFill>
                <a:latin typeface="Public Sans"/>
                <a:ea typeface="Public Sans"/>
                <a:cs typeface="Public Sans"/>
                <a:sym typeface="Public Sans"/>
              </a:rPr>
              <a:t>Solenne PARDON   </a:t>
            </a:r>
            <a:endParaRPr sz="2400">
              <a:solidFill>
                <a:srgbClr val="FF00FF"/>
              </a:solidFill>
            </a:endParaRPr>
          </a:p>
          <a:p>
            <a:pPr indent="0" lvl="0" marL="0" marR="0" rtl="0" algn="ctr">
              <a:lnSpc>
                <a:spcPct val="119969"/>
              </a:lnSpc>
              <a:spcBef>
                <a:spcPts val="0"/>
              </a:spcBef>
              <a:spcAft>
                <a:spcPts val="0"/>
              </a:spcAft>
              <a:buNone/>
            </a:pPr>
            <a:r>
              <a:t/>
            </a:r>
            <a:endParaRPr b="1" i="0" sz="2400" u="none" cap="none" strike="noStrike">
              <a:solidFill>
                <a:srgbClr val="FF00FF"/>
              </a:solidFill>
              <a:latin typeface="Public Sans"/>
              <a:ea typeface="Public Sans"/>
              <a:cs typeface="Public Sans"/>
              <a:sym typeface="Public Sans"/>
            </a:endParaRPr>
          </a:p>
          <a:p>
            <a:pPr indent="0" lvl="0" marL="0" marR="0" rtl="0" algn="ctr">
              <a:lnSpc>
                <a:spcPct val="119969"/>
              </a:lnSpc>
              <a:spcBef>
                <a:spcPts val="0"/>
              </a:spcBef>
              <a:spcAft>
                <a:spcPts val="0"/>
              </a:spcAft>
              <a:buNone/>
            </a:pPr>
            <a:r>
              <a:t/>
            </a:r>
            <a:endParaRPr sz="2400"/>
          </a:p>
          <a:p>
            <a:pPr indent="0" lvl="0" marL="0" marR="0" rtl="0" algn="ctr">
              <a:lnSpc>
                <a:spcPct val="119969"/>
              </a:lnSpc>
              <a:spcBef>
                <a:spcPts val="0"/>
              </a:spcBef>
              <a:spcAft>
                <a:spcPts val="0"/>
              </a:spcAft>
              <a:buNone/>
            </a:pPr>
            <a:r>
              <a:t/>
            </a:r>
            <a:endParaRPr b="1" i="0" sz="1983" u="none" cap="none" strike="noStrike">
              <a:solidFill>
                <a:srgbClr val="FFFFFF"/>
              </a:solidFill>
              <a:latin typeface="Public Sans"/>
              <a:ea typeface="Public Sans"/>
              <a:cs typeface="Public Sans"/>
              <a:sym typeface="Public Sans"/>
            </a:endParaRPr>
          </a:p>
        </p:txBody>
      </p:sp>
      <p:sp>
        <p:nvSpPr>
          <p:cNvPr id="102" name="Google Shape;102;p2"/>
          <p:cNvSpPr txBox="1"/>
          <p:nvPr/>
        </p:nvSpPr>
        <p:spPr>
          <a:xfrm>
            <a:off x="1522850" y="3946975"/>
            <a:ext cx="4692900" cy="22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FF00FF"/>
                </a:solidFill>
                <a:latin typeface="Calibri"/>
                <a:ea typeface="Calibri"/>
                <a:cs typeface="Calibri"/>
                <a:sym typeface="Calibri"/>
              </a:rPr>
              <a:t>Barreau de Lille</a:t>
            </a:r>
            <a:endParaRPr b="1" sz="2400">
              <a:solidFill>
                <a:srgbClr val="FF00FF"/>
              </a:solidFill>
              <a:latin typeface="Calibri"/>
              <a:ea typeface="Calibri"/>
              <a:cs typeface="Calibri"/>
              <a:sym typeface="Calibri"/>
            </a:endParaRPr>
          </a:p>
          <a:p>
            <a:pPr indent="0" lvl="0" marL="0" rtl="0" algn="l">
              <a:spcBef>
                <a:spcPts val="0"/>
              </a:spcBef>
              <a:spcAft>
                <a:spcPts val="0"/>
              </a:spcAft>
              <a:buNone/>
            </a:pPr>
            <a:r>
              <a:t/>
            </a:r>
            <a:endParaRPr sz="2400">
              <a:solidFill>
                <a:srgbClr val="FF00FF"/>
              </a:solidFill>
              <a:latin typeface="Calibri"/>
              <a:ea typeface="Calibri"/>
              <a:cs typeface="Calibri"/>
              <a:sym typeface="Calibri"/>
            </a:endParaRPr>
          </a:p>
          <a:p>
            <a:pPr indent="0" lvl="0" marL="0" rtl="0" algn="l">
              <a:lnSpc>
                <a:spcPct val="119969"/>
              </a:lnSpc>
              <a:spcBef>
                <a:spcPts val="0"/>
              </a:spcBef>
              <a:spcAft>
                <a:spcPts val="0"/>
              </a:spcAft>
              <a:buNone/>
            </a:pPr>
            <a:r>
              <a:rPr b="1" lang="en-US" sz="2400">
                <a:solidFill>
                  <a:srgbClr val="FF00FF"/>
                </a:solidFill>
                <a:latin typeface="Calibri"/>
                <a:ea typeface="Calibri"/>
                <a:cs typeface="Calibri"/>
                <a:sym typeface="Calibri"/>
              </a:rPr>
              <a:t>Louiza AMRANE    Lille</a:t>
            </a:r>
            <a:endParaRPr b="1" sz="2400">
              <a:solidFill>
                <a:srgbClr val="FF00FF"/>
              </a:solidFill>
              <a:latin typeface="Calibri"/>
              <a:ea typeface="Calibri"/>
              <a:cs typeface="Calibri"/>
              <a:sym typeface="Calibri"/>
            </a:endParaRPr>
          </a:p>
          <a:p>
            <a:pPr indent="0" lvl="0" marL="0" rtl="0" algn="l">
              <a:lnSpc>
                <a:spcPct val="119969"/>
              </a:lnSpc>
              <a:spcBef>
                <a:spcPts val="0"/>
              </a:spcBef>
              <a:spcAft>
                <a:spcPts val="0"/>
              </a:spcAft>
              <a:buClr>
                <a:schemeClr val="dk1"/>
              </a:buClr>
              <a:buFont typeface="Arial"/>
              <a:buNone/>
            </a:pPr>
            <a:r>
              <a:rPr b="1" lang="en-US" sz="2400">
                <a:solidFill>
                  <a:srgbClr val="FF00FF"/>
                </a:solidFill>
                <a:latin typeface="Calibri"/>
                <a:ea typeface="Calibri"/>
                <a:cs typeface="Calibri"/>
                <a:sym typeface="Calibri"/>
              </a:rPr>
              <a:t>Nathalie LEROY    Lille</a:t>
            </a:r>
            <a:endParaRPr b="1" sz="2400">
              <a:solidFill>
                <a:srgbClr val="FF00FF"/>
              </a:solidFill>
              <a:latin typeface="Calibri"/>
              <a:ea typeface="Calibri"/>
              <a:cs typeface="Calibri"/>
              <a:sym typeface="Calibri"/>
            </a:endParaRPr>
          </a:p>
        </p:txBody>
      </p:sp>
      <p:sp>
        <p:nvSpPr>
          <p:cNvPr id="103" name="Google Shape;103;p2"/>
          <p:cNvSpPr txBox="1"/>
          <p:nvPr/>
        </p:nvSpPr>
        <p:spPr>
          <a:xfrm>
            <a:off x="7053900" y="4941475"/>
            <a:ext cx="4180200" cy="25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FF00FF"/>
                </a:solidFill>
                <a:latin typeface="Calibri"/>
                <a:ea typeface="Calibri"/>
                <a:cs typeface="Calibri"/>
                <a:sym typeface="Calibri"/>
              </a:rPr>
              <a:t>Barreau de Paris</a:t>
            </a:r>
            <a:endParaRPr b="1" sz="2400">
              <a:solidFill>
                <a:srgbClr val="FF00FF"/>
              </a:solidFill>
              <a:latin typeface="Calibri"/>
              <a:ea typeface="Calibri"/>
              <a:cs typeface="Calibri"/>
              <a:sym typeface="Calibri"/>
            </a:endParaRPr>
          </a:p>
          <a:p>
            <a:pPr indent="0" lvl="0" marL="0" rtl="0" algn="l">
              <a:lnSpc>
                <a:spcPct val="119969"/>
              </a:lnSpc>
              <a:spcBef>
                <a:spcPts val="0"/>
              </a:spcBef>
              <a:spcAft>
                <a:spcPts val="0"/>
              </a:spcAft>
              <a:buNone/>
            </a:pPr>
            <a:r>
              <a:t/>
            </a:r>
            <a:endParaRPr b="1" sz="2400">
              <a:solidFill>
                <a:srgbClr val="FF00FF"/>
              </a:solidFill>
              <a:latin typeface="Calibri"/>
              <a:ea typeface="Calibri"/>
              <a:cs typeface="Calibri"/>
              <a:sym typeface="Calibri"/>
            </a:endParaRPr>
          </a:p>
          <a:p>
            <a:pPr indent="0" lvl="0" marL="0" rtl="0" algn="l">
              <a:lnSpc>
                <a:spcPct val="119969"/>
              </a:lnSpc>
              <a:spcBef>
                <a:spcPts val="0"/>
              </a:spcBef>
              <a:spcAft>
                <a:spcPts val="0"/>
              </a:spcAft>
              <a:buNone/>
            </a:pPr>
            <a:r>
              <a:rPr b="1" lang="en-US" sz="2400">
                <a:solidFill>
                  <a:srgbClr val="FF00FF"/>
                </a:solidFill>
                <a:latin typeface="Calibri"/>
                <a:ea typeface="Calibri"/>
                <a:cs typeface="Calibri"/>
                <a:sym typeface="Calibri"/>
              </a:rPr>
              <a:t>Mouna BEN THABET</a:t>
            </a:r>
            <a:endParaRPr b="1" sz="2400">
              <a:solidFill>
                <a:srgbClr val="FF00FF"/>
              </a:solidFill>
              <a:latin typeface="Calibri"/>
              <a:ea typeface="Calibri"/>
              <a:cs typeface="Calibri"/>
              <a:sym typeface="Calibri"/>
            </a:endParaRPr>
          </a:p>
          <a:p>
            <a:pPr indent="0" lvl="0" marL="0" rtl="0" algn="l">
              <a:lnSpc>
                <a:spcPct val="119969"/>
              </a:lnSpc>
              <a:spcBef>
                <a:spcPts val="0"/>
              </a:spcBef>
              <a:spcAft>
                <a:spcPts val="0"/>
              </a:spcAft>
              <a:buNone/>
            </a:pPr>
            <a:r>
              <a:rPr b="1" lang="en-US" sz="2400">
                <a:solidFill>
                  <a:srgbClr val="FF00FF"/>
                </a:solidFill>
                <a:latin typeface="Calibri"/>
                <a:ea typeface="Calibri"/>
                <a:cs typeface="Calibri"/>
                <a:sym typeface="Calibri"/>
              </a:rPr>
              <a:t>Chrystelle DAUB</a:t>
            </a:r>
            <a:endParaRPr b="1" sz="2400">
              <a:solidFill>
                <a:srgbClr val="FF00FF"/>
              </a:solidFill>
              <a:latin typeface="Calibri"/>
              <a:ea typeface="Calibri"/>
              <a:cs typeface="Calibri"/>
              <a:sym typeface="Calibri"/>
            </a:endParaRPr>
          </a:p>
          <a:p>
            <a:pPr indent="0" lvl="0" marL="0" rtl="0" algn="l">
              <a:lnSpc>
                <a:spcPct val="119969"/>
              </a:lnSpc>
              <a:spcBef>
                <a:spcPts val="0"/>
              </a:spcBef>
              <a:spcAft>
                <a:spcPts val="0"/>
              </a:spcAft>
              <a:buNone/>
            </a:pPr>
            <a:r>
              <a:rPr b="1" lang="en-US" sz="2400">
                <a:solidFill>
                  <a:srgbClr val="FF00FF"/>
                </a:solidFill>
                <a:latin typeface="Calibri"/>
                <a:ea typeface="Calibri"/>
                <a:cs typeface="Calibri"/>
                <a:sym typeface="Calibri"/>
              </a:rPr>
              <a:t>Laurence MARTINET LONGEANIE    </a:t>
            </a:r>
            <a:endParaRPr b="1" sz="2400">
              <a:solidFill>
                <a:srgbClr val="FF00FF"/>
              </a:solidFill>
              <a:latin typeface="Calibri"/>
              <a:ea typeface="Calibri"/>
              <a:cs typeface="Calibri"/>
              <a:sym typeface="Calibri"/>
            </a:endParaRPr>
          </a:p>
          <a:p>
            <a:pPr indent="0" lvl="0" marL="0" rtl="0" algn="l">
              <a:lnSpc>
                <a:spcPct val="119969"/>
              </a:lnSpc>
              <a:spcBef>
                <a:spcPts val="0"/>
              </a:spcBef>
              <a:spcAft>
                <a:spcPts val="0"/>
              </a:spcAft>
              <a:buClr>
                <a:schemeClr val="dk1"/>
              </a:buClr>
              <a:buFont typeface="Arial"/>
              <a:buNone/>
            </a:pPr>
            <a:r>
              <a:rPr b="1" lang="en-US" sz="2400">
                <a:solidFill>
                  <a:srgbClr val="FF00FF"/>
                </a:solidFill>
                <a:latin typeface="Calibri"/>
                <a:ea typeface="Calibri"/>
                <a:cs typeface="Calibri"/>
                <a:sym typeface="Calibri"/>
              </a:rPr>
              <a:t>Lucile ROSENSTEIN</a:t>
            </a:r>
            <a:r>
              <a:rPr b="1" lang="en-US" sz="2400">
                <a:solidFill>
                  <a:srgbClr val="FF00FF"/>
                </a:solidFill>
                <a:latin typeface="Public Sans"/>
                <a:ea typeface="Public Sans"/>
                <a:cs typeface="Public Sans"/>
                <a:sym typeface="Public Sans"/>
              </a:rPr>
              <a:t>         </a:t>
            </a:r>
            <a:endParaRPr sz="2400">
              <a:solidFill>
                <a:srgbClr val="FF00FF"/>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07" name="Shape 107"/>
        <p:cNvGrpSpPr/>
        <p:nvPr/>
      </p:nvGrpSpPr>
      <p:grpSpPr>
        <a:xfrm>
          <a:off x="0" y="0"/>
          <a:ext cx="0" cy="0"/>
          <a:chOff x="0" y="0"/>
          <a:chExt cx="0" cy="0"/>
        </a:xfrm>
      </p:grpSpPr>
      <p:sp>
        <p:nvSpPr>
          <p:cNvPr id="108" name="Google Shape;108;p3"/>
          <p:cNvSpPr txBox="1"/>
          <p:nvPr/>
        </p:nvSpPr>
        <p:spPr>
          <a:xfrm>
            <a:off x="1028700" y="4514850"/>
            <a:ext cx="6375942" cy="885825"/>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5825" u="none" cap="none" strike="noStrike">
                <a:solidFill>
                  <a:srgbClr val="FFFFFF"/>
                </a:solidFill>
                <a:latin typeface="Public Sans Medium"/>
                <a:ea typeface="Public Sans Medium"/>
                <a:cs typeface="Public Sans Medium"/>
                <a:sym typeface="Public Sans Medium"/>
              </a:rPr>
              <a:t>INTRODUCTION</a:t>
            </a:r>
            <a:endParaRPr/>
          </a:p>
        </p:txBody>
      </p:sp>
      <p:sp>
        <p:nvSpPr>
          <p:cNvPr id="109" name="Google Shape;109;p3"/>
          <p:cNvSpPr txBox="1"/>
          <p:nvPr/>
        </p:nvSpPr>
        <p:spPr>
          <a:xfrm>
            <a:off x="8592063" y="1257740"/>
            <a:ext cx="4388392" cy="98552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rPr b="1" i="0" lang="en-US" sz="2825" u="none" cap="none" strike="noStrike">
                <a:solidFill>
                  <a:srgbClr val="FFFFFF"/>
                </a:solidFill>
                <a:latin typeface="Public Sans"/>
                <a:ea typeface="Public Sans"/>
                <a:cs typeface="Public Sans"/>
                <a:sym typeface="Public Sans"/>
              </a:rPr>
              <a:t>L’objectif de l’enquête en droit social</a:t>
            </a:r>
            <a:endParaRPr/>
          </a:p>
        </p:txBody>
      </p:sp>
      <p:sp>
        <p:nvSpPr>
          <p:cNvPr id="110" name="Google Shape;110;p3"/>
          <p:cNvSpPr txBox="1"/>
          <p:nvPr/>
        </p:nvSpPr>
        <p:spPr>
          <a:xfrm>
            <a:off x="8859858" y="5677741"/>
            <a:ext cx="4388400" cy="16521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t/>
            </a:r>
            <a:endParaRPr b="1" sz="2825">
              <a:solidFill>
                <a:srgbClr val="FFFFFF"/>
              </a:solidFill>
              <a:latin typeface="Public Sans"/>
              <a:ea typeface="Public Sans"/>
              <a:cs typeface="Public Sans"/>
              <a:sym typeface="Public Sans"/>
            </a:endParaRPr>
          </a:p>
          <a:p>
            <a:pPr indent="0" lvl="0" marL="0" marR="0" rtl="0" algn="l">
              <a:lnSpc>
                <a:spcPct val="139964"/>
              </a:lnSpc>
              <a:spcBef>
                <a:spcPts val="0"/>
              </a:spcBef>
              <a:spcAft>
                <a:spcPts val="0"/>
              </a:spcAft>
              <a:buNone/>
            </a:pPr>
            <a:r>
              <a:rPr b="1" i="0" lang="en-US" sz="2825" u="none" cap="none" strike="noStrike">
                <a:solidFill>
                  <a:srgbClr val="FFFFFF"/>
                </a:solidFill>
                <a:latin typeface="Public Sans"/>
                <a:ea typeface="Public Sans"/>
                <a:cs typeface="Public Sans"/>
                <a:sym typeface="Public Sans"/>
              </a:rPr>
              <a:t>L’objectif de l’enquête Loi Sapin</a:t>
            </a:r>
            <a:endParaRPr/>
          </a:p>
        </p:txBody>
      </p:sp>
      <p:sp>
        <p:nvSpPr>
          <p:cNvPr id="111" name="Google Shape;111;p3"/>
          <p:cNvSpPr txBox="1"/>
          <p:nvPr/>
        </p:nvSpPr>
        <p:spPr>
          <a:xfrm>
            <a:off x="7804732" y="2631786"/>
            <a:ext cx="9595800" cy="32034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0" i="0" lang="en-US" sz="2601" u="none" cap="none" strike="noStrike">
                <a:solidFill>
                  <a:srgbClr val="FFFFFF"/>
                </a:solidFill>
                <a:latin typeface="Public Sans Thin"/>
                <a:ea typeface="Public Sans Thin"/>
                <a:cs typeface="Public Sans Thin"/>
                <a:sym typeface="Public Sans Thin"/>
              </a:rPr>
              <a:t> </a:t>
            </a:r>
            <a:r>
              <a:rPr lang="en-US" sz="2601">
                <a:solidFill>
                  <a:srgbClr val="FFFFFF"/>
                </a:solidFill>
                <a:latin typeface="Public Sans Thin"/>
                <a:ea typeface="Public Sans Thin"/>
                <a:cs typeface="Public Sans Thin"/>
                <a:sym typeface="Public Sans Thin"/>
              </a:rPr>
              <a:t>V</a:t>
            </a:r>
            <a:r>
              <a:rPr b="0" i="0" lang="en-US" sz="2601" u="none" cap="none" strike="noStrike">
                <a:solidFill>
                  <a:srgbClr val="FFFFFF"/>
                </a:solidFill>
                <a:latin typeface="Public Sans Thin"/>
                <a:ea typeface="Public Sans Thin"/>
                <a:cs typeface="Public Sans Thin"/>
                <a:sym typeface="Public Sans Thin"/>
              </a:rPr>
              <a:t>érifier les faits et permettre à l’employeur de prendre les mesures adéquates au regard des éléments factuels objectivés par l’enquête (obligation dr prévention et de sécurité). ANI 2010</a:t>
            </a:r>
            <a:endParaRPr/>
          </a:p>
          <a:p>
            <a:pPr indent="0" lvl="0" marL="0" marR="0" rtl="0" algn="l">
              <a:lnSpc>
                <a:spcPct val="140023"/>
              </a:lnSpc>
              <a:spcBef>
                <a:spcPts val="0"/>
              </a:spcBef>
              <a:spcAft>
                <a:spcPts val="0"/>
              </a:spcAft>
              <a:buNone/>
            </a:pPr>
            <a:r>
              <a:t/>
            </a:r>
            <a:endParaRPr b="0" i="0" sz="2601" u="none" cap="none" strike="noStrike">
              <a:solidFill>
                <a:srgbClr val="FFFFFF"/>
              </a:solidFill>
              <a:latin typeface="Public Sans Thin"/>
              <a:ea typeface="Public Sans Thin"/>
              <a:cs typeface="Public Sans Thin"/>
              <a:sym typeface="Public Sans Thin"/>
            </a:endParaRPr>
          </a:p>
          <a:p>
            <a:pPr indent="0" lvl="0" marL="0" marR="0" rtl="0" algn="l">
              <a:lnSpc>
                <a:spcPct val="140023"/>
              </a:lnSpc>
              <a:spcBef>
                <a:spcPts val="0"/>
              </a:spcBef>
              <a:spcAft>
                <a:spcPts val="0"/>
              </a:spcAft>
              <a:buNone/>
            </a:pPr>
            <a:r>
              <a:rPr lang="en-US" sz="2601">
                <a:solidFill>
                  <a:srgbClr val="FFFFFF"/>
                </a:solidFill>
                <a:latin typeface="Public Sans Thin"/>
                <a:ea typeface="Public Sans Thin"/>
                <a:cs typeface="Public Sans Thin"/>
                <a:sym typeface="Public Sans Thin"/>
              </a:rPr>
              <a:t>A</a:t>
            </a:r>
            <a:r>
              <a:rPr b="0" i="0" lang="en-US" sz="2601" u="none" cap="none" strike="noStrike">
                <a:solidFill>
                  <a:srgbClr val="FFFFFF"/>
                </a:solidFill>
                <a:latin typeface="Public Sans Thin"/>
                <a:ea typeface="Public Sans Thin"/>
                <a:cs typeface="Public Sans Thin"/>
                <a:sym typeface="Public Sans Thin"/>
              </a:rPr>
              <a:t>voir la connaissance exacte de la réalité, de la nature et de l’ampleur des faits (Cass. soc., 29 juin 2011, n° 09-70.902)</a:t>
            </a:r>
            <a:endParaRPr/>
          </a:p>
        </p:txBody>
      </p:sp>
      <p:sp>
        <p:nvSpPr>
          <p:cNvPr id="112" name="Google Shape;112;p3"/>
          <p:cNvSpPr/>
          <p:nvPr/>
        </p:nvSpPr>
        <p:spPr>
          <a:xfrm>
            <a:off x="7105452" y="1324415"/>
            <a:ext cx="1147756" cy="114775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txBox="1"/>
          <p:nvPr/>
        </p:nvSpPr>
        <p:spPr>
          <a:xfrm>
            <a:off x="7454679" y="1693505"/>
            <a:ext cx="44930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C8C2B8"/>
                </a:solidFill>
                <a:latin typeface="Public Sans"/>
                <a:ea typeface="Public Sans"/>
                <a:cs typeface="Public Sans"/>
                <a:sym typeface="Public Sans"/>
              </a:rPr>
              <a:t>1</a:t>
            </a:r>
            <a:endParaRPr/>
          </a:p>
        </p:txBody>
      </p:sp>
      <p:sp>
        <p:nvSpPr>
          <p:cNvPr id="114" name="Google Shape;114;p3"/>
          <p:cNvSpPr/>
          <p:nvPr/>
        </p:nvSpPr>
        <p:spPr>
          <a:xfrm>
            <a:off x="6876041" y="6094639"/>
            <a:ext cx="1143914" cy="1143914"/>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txBox="1"/>
          <p:nvPr/>
        </p:nvSpPr>
        <p:spPr>
          <a:xfrm>
            <a:off x="7048741" y="6528238"/>
            <a:ext cx="798600" cy="27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15" u="none" cap="none" strike="noStrike">
                <a:solidFill>
                  <a:srgbClr val="C8C2B8"/>
                </a:solidFill>
                <a:latin typeface="Public Sans"/>
                <a:ea typeface="Public Sans"/>
                <a:cs typeface="Public Sans"/>
                <a:sym typeface="Public Sans"/>
              </a:rPr>
              <a:t>2</a:t>
            </a:r>
            <a:endParaRPr/>
          </a:p>
        </p:txBody>
      </p:sp>
      <p:sp>
        <p:nvSpPr>
          <p:cNvPr id="116" name="Google Shape;116;p3"/>
          <p:cNvSpPr txBox="1"/>
          <p:nvPr/>
        </p:nvSpPr>
        <p:spPr>
          <a:xfrm>
            <a:off x="8214196" y="7554250"/>
            <a:ext cx="8730900" cy="1520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600">
                <a:solidFill>
                  <a:srgbClr val="FFFFFF"/>
                </a:solidFill>
                <a:latin typeface="Public Sans Thin"/>
                <a:ea typeface="Public Sans Thin"/>
                <a:cs typeface="Public Sans Thin"/>
                <a:sym typeface="Public Sans Thin"/>
              </a:rPr>
              <a:t>F</a:t>
            </a:r>
            <a:r>
              <a:rPr b="0" i="0" lang="en-US" sz="2600" u="none" cap="none" strike="noStrike">
                <a:solidFill>
                  <a:srgbClr val="FFFFFF"/>
                </a:solidFill>
                <a:latin typeface="Public Sans Thin"/>
                <a:ea typeface="Public Sans Thin"/>
                <a:cs typeface="Public Sans Thin"/>
                <a:sym typeface="Public Sans Thin"/>
              </a:rPr>
              <a:t>aciliter la révélation de de faits graves et protéger l’auteur de ces révélations, la personne</a:t>
            </a:r>
            <a:r>
              <a:rPr lang="en-US" sz="2600">
                <a:solidFill>
                  <a:srgbClr val="FFFFFF"/>
                </a:solidFill>
                <a:latin typeface="Public Sans Thin"/>
                <a:ea typeface="Public Sans Thin"/>
                <a:cs typeface="Public Sans Thin"/>
                <a:sym typeface="Public Sans Thin"/>
              </a:rPr>
              <a:t> visée, les faits dénoncés, les témoins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20" name="Shape 120"/>
        <p:cNvGrpSpPr/>
        <p:nvPr/>
      </p:nvGrpSpPr>
      <p:grpSpPr>
        <a:xfrm>
          <a:off x="0" y="0"/>
          <a:ext cx="0" cy="0"/>
          <a:chOff x="0" y="0"/>
          <a:chExt cx="0" cy="0"/>
        </a:xfrm>
      </p:grpSpPr>
      <p:sp>
        <p:nvSpPr>
          <p:cNvPr id="121" name="Google Shape;121;p4"/>
          <p:cNvSpPr txBox="1"/>
          <p:nvPr/>
        </p:nvSpPr>
        <p:spPr>
          <a:xfrm>
            <a:off x="2400300" y="3231277"/>
            <a:ext cx="11384400" cy="923400"/>
          </a:xfrm>
          <a:prstGeom prst="rect">
            <a:avLst/>
          </a:prstGeom>
          <a:noFill/>
          <a:ln>
            <a:noFill/>
          </a:ln>
        </p:spPr>
        <p:txBody>
          <a:bodyPr anchorCtr="0" anchor="t" bIns="0" lIns="0" spcFirstLastPara="1" rIns="0" wrap="square" tIns="0">
            <a:spAutoFit/>
          </a:bodyPr>
          <a:lstStyle/>
          <a:p>
            <a:pPr indent="457200" lvl="0" marL="457200" marR="0" rtl="0" algn="ctr">
              <a:lnSpc>
                <a:spcPct val="140000"/>
              </a:lnSpc>
              <a:spcBef>
                <a:spcPts val="0"/>
              </a:spcBef>
              <a:spcAft>
                <a:spcPts val="0"/>
              </a:spcAft>
              <a:buNone/>
            </a:pPr>
            <a:r>
              <a:rPr b="1" i="0" lang="en-US" sz="6000" u="none" cap="none" strike="noStrike">
                <a:solidFill>
                  <a:srgbClr val="FFFFFF"/>
                </a:solidFill>
                <a:latin typeface="Public Sans"/>
                <a:ea typeface="Public Sans"/>
                <a:cs typeface="Public Sans"/>
                <a:sym typeface="Public Sans"/>
              </a:rPr>
              <a:t>Présentation introductive </a:t>
            </a:r>
            <a:endParaRPr/>
          </a:p>
        </p:txBody>
      </p:sp>
      <p:sp>
        <p:nvSpPr>
          <p:cNvPr id="122" name="Google Shape;122;p4"/>
          <p:cNvSpPr txBox="1"/>
          <p:nvPr/>
        </p:nvSpPr>
        <p:spPr>
          <a:xfrm>
            <a:off x="3336888" y="6932620"/>
            <a:ext cx="10499400" cy="222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800" u="none" cap="none" strike="noStrike">
                <a:solidFill>
                  <a:srgbClr val="FFFFFF"/>
                </a:solidFill>
                <a:latin typeface="Open Sans"/>
                <a:ea typeface="Open Sans"/>
                <a:cs typeface="Open Sans"/>
                <a:sym typeface="Open Sans"/>
              </a:rPr>
              <a:t>par Madame la professeure des univer</a:t>
            </a:r>
            <a:r>
              <a:rPr lang="en-US" sz="3800">
                <a:solidFill>
                  <a:srgbClr val="FFFFFF"/>
                </a:solidFill>
                <a:latin typeface="Open Sans"/>
                <a:ea typeface="Open Sans"/>
                <a:cs typeface="Open Sans"/>
                <a:sym typeface="Open Sans"/>
              </a:rPr>
              <a:t>sités</a:t>
            </a:r>
            <a:r>
              <a:rPr b="0" i="0" lang="en-US" sz="3800" u="none" cap="none" strike="noStrike">
                <a:solidFill>
                  <a:srgbClr val="FFFFFF"/>
                </a:solidFill>
                <a:latin typeface="Open Sans"/>
                <a:ea typeface="Open Sans"/>
                <a:cs typeface="Open Sans"/>
                <a:sym typeface="Open Sans"/>
              </a:rPr>
              <a:t>  Céline LEBORGNE INGELAERE</a:t>
            </a:r>
            <a:endParaRPr b="0" i="0" sz="38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None/>
            </a:pPr>
            <a:r>
              <a:rPr lang="en-US" sz="3800">
                <a:solidFill>
                  <a:srgbClr val="FFFFFF"/>
                </a:solidFill>
                <a:latin typeface="Open Sans"/>
                <a:ea typeface="Open Sans"/>
                <a:cs typeface="Open Sans"/>
                <a:sym typeface="Open Sans"/>
              </a:rPr>
              <a:t>Vice doyenne de la faculté de droit de Lille</a:t>
            </a:r>
            <a:endParaRPr sz="3800">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26" name="Shape 126"/>
        <p:cNvGrpSpPr/>
        <p:nvPr/>
      </p:nvGrpSpPr>
      <p:grpSpPr>
        <a:xfrm>
          <a:off x="0" y="0"/>
          <a:ext cx="0" cy="0"/>
          <a:chOff x="0" y="0"/>
          <a:chExt cx="0" cy="0"/>
        </a:xfrm>
      </p:grpSpPr>
      <p:sp>
        <p:nvSpPr>
          <p:cNvPr id="127" name="Google Shape;127;p5"/>
          <p:cNvSpPr txBox="1"/>
          <p:nvPr/>
        </p:nvSpPr>
        <p:spPr>
          <a:xfrm>
            <a:off x="3714750" y="2284594"/>
            <a:ext cx="10858500" cy="74803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299" u="none" cap="none" strike="noStrike">
                <a:solidFill>
                  <a:srgbClr val="FFFFFF"/>
                </a:solidFill>
                <a:latin typeface="Public Sans"/>
                <a:ea typeface="Public Sans"/>
                <a:cs typeface="Public Sans"/>
                <a:sym typeface="Public Sans"/>
              </a:rPr>
              <a:t>LES DIFFERENTS TYPES D’ALERTES</a:t>
            </a:r>
            <a:endParaRPr/>
          </a:p>
        </p:txBody>
      </p:sp>
      <p:sp>
        <p:nvSpPr>
          <p:cNvPr id="128" name="Google Shape;128;p5"/>
          <p:cNvSpPr txBox="1"/>
          <p:nvPr/>
        </p:nvSpPr>
        <p:spPr>
          <a:xfrm>
            <a:off x="5124673" y="4600575"/>
            <a:ext cx="8038654" cy="5000625"/>
          </a:xfrm>
          <a:prstGeom prst="rect">
            <a:avLst/>
          </a:prstGeom>
          <a:noFill/>
          <a:ln>
            <a:noFill/>
          </a:ln>
        </p:spPr>
        <p:txBody>
          <a:bodyPr anchorCtr="0" anchor="t" bIns="0" lIns="0" spcFirstLastPara="1" rIns="0" wrap="square" tIns="0">
            <a:sp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20005"/>
              </a:lnSpc>
              <a:spcBef>
                <a:spcPts val="0"/>
              </a:spcBef>
              <a:spcAft>
                <a:spcPts val="0"/>
              </a:spcAft>
              <a:buNone/>
            </a:pPr>
            <a:r>
              <a:rPr b="1" i="0" lang="en-US" sz="3999" u="none" cap="none" strike="noStrike">
                <a:solidFill>
                  <a:srgbClr val="FFFFFF"/>
                </a:solidFill>
                <a:latin typeface="Public Sans"/>
                <a:ea typeface="Public Sans"/>
                <a:cs typeface="Public Sans"/>
                <a:sym typeface="Public Sans"/>
              </a:rPr>
              <a:t> 5 alertes collectives </a:t>
            </a:r>
            <a:endParaRPr/>
          </a:p>
          <a:p>
            <a:pPr indent="0" lvl="0" marL="0" marR="0" rtl="0" algn="ctr">
              <a:lnSpc>
                <a:spcPct val="120005"/>
              </a:lnSpc>
              <a:spcBef>
                <a:spcPts val="0"/>
              </a:spcBef>
              <a:spcAft>
                <a:spcPts val="0"/>
              </a:spcAft>
              <a:buNone/>
            </a:pPr>
            <a:r>
              <a:rPr b="1" i="0" lang="en-US" sz="3999" u="none" cap="none" strike="noStrike">
                <a:solidFill>
                  <a:srgbClr val="FFFFFF"/>
                </a:solidFill>
                <a:latin typeface="Public Sans"/>
                <a:ea typeface="Public Sans"/>
                <a:cs typeface="Public Sans"/>
                <a:sym typeface="Public Sans"/>
              </a:rPr>
              <a:t>et au moins 13 alertes individuelles</a:t>
            </a:r>
            <a:endParaRPr/>
          </a:p>
          <a:p>
            <a:pPr indent="0" lvl="0" marL="0" marR="0" rtl="0" algn="ctr">
              <a:lnSpc>
                <a:spcPct val="78019"/>
              </a:lnSpc>
              <a:spcBef>
                <a:spcPts val="0"/>
              </a:spcBef>
              <a:spcAft>
                <a:spcPts val="0"/>
              </a:spcAft>
              <a:buNone/>
            </a:pPr>
            <a:r>
              <a:t/>
            </a:r>
            <a:endParaRPr b="1" i="0" sz="3999" u="none" cap="none" strike="noStrike">
              <a:solidFill>
                <a:srgbClr val="FFFFFF"/>
              </a:solidFill>
              <a:latin typeface="Public Sans"/>
              <a:ea typeface="Public Sans"/>
              <a:cs typeface="Public Sans"/>
              <a:sym typeface="Public Sans"/>
            </a:endParaRPr>
          </a:p>
          <a:p>
            <a:pPr indent="0" lvl="0" marL="0" marR="0" rtl="0" algn="ctr">
              <a:lnSpc>
                <a:spcPct val="78019"/>
              </a:lnSpc>
              <a:spcBef>
                <a:spcPts val="0"/>
              </a:spcBef>
              <a:spcAft>
                <a:spcPts val="0"/>
              </a:spcAft>
              <a:buNone/>
            </a:pPr>
            <a:r>
              <a:t/>
            </a:r>
            <a:endParaRPr b="1" i="0" sz="3999" u="none" cap="none" strike="noStrike">
              <a:solidFill>
                <a:srgbClr val="FFFFFF"/>
              </a:solidFill>
              <a:latin typeface="Public Sans"/>
              <a:ea typeface="Public Sans"/>
              <a:cs typeface="Public Sans"/>
              <a:sym typeface="Public Sans"/>
            </a:endParaRPr>
          </a:p>
          <a:p>
            <a:pPr indent="0" lvl="0" marL="0" marR="0" rtl="0" algn="ctr">
              <a:lnSpc>
                <a:spcPct val="120000"/>
              </a:lnSpc>
              <a:spcBef>
                <a:spcPts val="0"/>
              </a:spcBef>
              <a:spcAft>
                <a:spcPts val="0"/>
              </a:spcAft>
              <a:buNone/>
            </a:pPr>
            <a:r>
              <a:rPr b="1" i="1" lang="en-US" sz="2600" u="none" cap="none" strike="noStrike">
                <a:solidFill>
                  <a:srgbClr val="FFFFFF"/>
                </a:solidFill>
                <a:latin typeface="Public Sans"/>
                <a:ea typeface="Public Sans"/>
                <a:cs typeface="Public Sans"/>
                <a:sym typeface="Public Sans"/>
              </a:rPr>
              <a:t>Rapport de l’institut Messine de novembre 2018 </a:t>
            </a:r>
            <a:endParaRPr/>
          </a:p>
          <a:p>
            <a:pPr indent="0" lvl="0" marL="0" marR="0" rtl="0" algn="ctr">
              <a:lnSpc>
                <a:spcPct val="120000"/>
              </a:lnSpc>
              <a:spcBef>
                <a:spcPts val="0"/>
              </a:spcBef>
              <a:spcAft>
                <a:spcPts val="0"/>
              </a:spcAft>
              <a:buNone/>
            </a:pPr>
            <a:r>
              <a:rPr b="1" i="1" lang="en-US" sz="2600" u="none" cap="none" strike="noStrike">
                <a:solidFill>
                  <a:srgbClr val="FFFFFF"/>
                </a:solidFill>
                <a:latin typeface="Public Sans"/>
                <a:ea typeface="Public Sans"/>
                <a:cs typeface="Public Sans"/>
                <a:sym typeface="Public Sans"/>
              </a:rPr>
              <a:t>« Le lanceur d’alerte dans tous ses états » </a:t>
            </a:r>
            <a:endParaRPr/>
          </a:p>
          <a:p>
            <a:pPr indent="0" lvl="0" marL="0" marR="0" rtl="0" algn="ctr">
              <a:lnSpc>
                <a:spcPct val="120000"/>
              </a:lnSpc>
              <a:spcBef>
                <a:spcPts val="0"/>
              </a:spcBef>
              <a:spcAft>
                <a:spcPts val="0"/>
              </a:spcAft>
              <a:buNone/>
            </a:pPr>
            <a:r>
              <a:t/>
            </a:r>
            <a:endParaRPr b="1" i="1" sz="2600" u="none" cap="none" strike="noStrike">
              <a:solidFill>
                <a:srgbClr val="FFFFFF"/>
              </a:solidFill>
              <a:latin typeface="Public Sans"/>
              <a:ea typeface="Public Sans"/>
              <a:cs typeface="Public Sans"/>
              <a:sym typeface="Public Sans"/>
            </a:endParaRPr>
          </a:p>
          <a:p>
            <a:pPr indent="0" lvl="0" marL="0" marR="0" rtl="0" algn="ctr">
              <a:lnSpc>
                <a:spcPct val="318500"/>
              </a:lnSpc>
              <a:spcBef>
                <a:spcPts val="0"/>
              </a:spcBef>
              <a:spcAft>
                <a:spcPts val="0"/>
              </a:spcAft>
              <a:buNone/>
            </a:pPr>
            <a:r>
              <a:t/>
            </a:r>
            <a:endParaRPr b="1" i="1" sz="2600" u="none" cap="none" strike="noStrike">
              <a:solidFill>
                <a:srgbClr val="FFFFFF"/>
              </a:solidFill>
              <a:latin typeface="Public Sans"/>
              <a:ea typeface="Public Sans"/>
              <a:cs typeface="Public Sans"/>
              <a:sym typeface="Public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32" name="Shape 132"/>
        <p:cNvGrpSpPr/>
        <p:nvPr/>
      </p:nvGrpSpPr>
      <p:grpSpPr>
        <a:xfrm>
          <a:off x="0" y="0"/>
          <a:ext cx="0" cy="0"/>
          <a:chOff x="0" y="0"/>
          <a:chExt cx="0" cy="0"/>
        </a:xfrm>
      </p:grpSpPr>
      <p:sp>
        <p:nvSpPr>
          <p:cNvPr id="133" name="Google Shape;133;p6"/>
          <p:cNvSpPr txBox="1"/>
          <p:nvPr/>
        </p:nvSpPr>
        <p:spPr>
          <a:xfrm>
            <a:off x="3400743" y="2619569"/>
            <a:ext cx="9702900" cy="21540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t/>
            </a:r>
            <a:endParaRPr/>
          </a:p>
        </p:txBody>
      </p:sp>
      <p:pic>
        <p:nvPicPr>
          <p:cNvPr descr="Une image contenant texte, capture d’écran, logiciel, nombre&#10;&#10;Le contenu généré par l’IA peut être incorrect." id="134" name="Google Shape;134;p6"/>
          <p:cNvPicPr preferRelativeResize="0"/>
          <p:nvPr/>
        </p:nvPicPr>
        <p:blipFill>
          <a:blip r:embed="rId3">
            <a:alphaModFix/>
          </a:blip>
          <a:stretch>
            <a:fillRect/>
          </a:stretch>
        </p:blipFill>
        <p:spPr>
          <a:xfrm>
            <a:off x="152400" y="152400"/>
            <a:ext cx="18140334" cy="1013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2629"/>
        </a:solidFill>
      </p:bgPr>
    </p:bg>
    <p:spTree>
      <p:nvGrpSpPr>
        <p:cNvPr id="138" name="Shape 138"/>
        <p:cNvGrpSpPr/>
        <p:nvPr/>
      </p:nvGrpSpPr>
      <p:grpSpPr>
        <a:xfrm>
          <a:off x="0" y="0"/>
          <a:ext cx="0" cy="0"/>
          <a:chOff x="0" y="0"/>
          <a:chExt cx="0" cy="0"/>
        </a:xfrm>
      </p:grpSpPr>
      <p:sp>
        <p:nvSpPr>
          <p:cNvPr id="139" name="Google Shape;139;p7"/>
          <p:cNvSpPr txBox="1"/>
          <p:nvPr/>
        </p:nvSpPr>
        <p:spPr>
          <a:xfrm>
            <a:off x="2445958" y="1042329"/>
            <a:ext cx="10590300" cy="609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i="0" lang="en-US" sz="3999" u="none" cap="none" strike="noStrike">
                <a:solidFill>
                  <a:srgbClr val="FFFFFF"/>
                </a:solidFill>
                <a:latin typeface="Public Sans Medium"/>
                <a:ea typeface="Public Sans Medium"/>
                <a:cs typeface="Public Sans Medium"/>
                <a:sym typeface="Public Sans Medium"/>
              </a:rPr>
              <a:t>Le cadre légal du lanceur d’alerte</a:t>
            </a:r>
            <a:endParaRPr/>
          </a:p>
        </p:txBody>
      </p:sp>
      <p:sp>
        <p:nvSpPr>
          <p:cNvPr id="140" name="Google Shape;140;p7"/>
          <p:cNvSpPr txBox="1"/>
          <p:nvPr/>
        </p:nvSpPr>
        <p:spPr>
          <a:xfrm>
            <a:off x="2097825" y="2004575"/>
            <a:ext cx="14857500" cy="7562400"/>
          </a:xfrm>
          <a:prstGeom prst="rect">
            <a:avLst/>
          </a:prstGeom>
          <a:noFill/>
          <a:ln>
            <a:noFill/>
          </a:ln>
        </p:spPr>
        <p:txBody>
          <a:bodyPr anchorCtr="0" anchor="t" bIns="0" lIns="0" spcFirstLastPara="1" rIns="0" wrap="square" tIns="0">
            <a:spAutoFit/>
          </a:bodyPr>
          <a:lstStyle/>
          <a:p>
            <a:pPr indent="-240029" lvl="1" marL="518160" marR="0" rtl="0" algn="l">
              <a:lnSpc>
                <a:spcPct val="139958"/>
              </a:lnSpc>
              <a:spcBef>
                <a:spcPts val="0"/>
              </a:spcBef>
              <a:spcAft>
                <a:spcPts val="0"/>
              </a:spcAft>
              <a:buClr>
                <a:srgbClr val="C1FF72"/>
              </a:buClr>
              <a:buSzPts val="2100"/>
              <a:buFont typeface="Arial"/>
              <a:buChar char="•"/>
            </a:pPr>
            <a:r>
              <a:rPr b="0" i="0" lang="en-US" sz="2100" u="none" cap="none" strike="noStrike">
                <a:solidFill>
                  <a:srgbClr val="C1FF72"/>
                </a:solidFill>
                <a:latin typeface="Public Sans Thin"/>
                <a:ea typeface="Public Sans Thin"/>
                <a:cs typeface="Public Sans Thin"/>
                <a:sym typeface="Public Sans Thin"/>
              </a:rPr>
              <a:t>LOI n° 2007-1598 du 13 novembre 2007</a:t>
            </a:r>
            <a:r>
              <a:rPr b="0" i="0" lang="en-US" sz="2100" u="none" cap="none" strike="noStrike">
                <a:solidFill>
                  <a:srgbClr val="FFFFFF"/>
                </a:solidFill>
                <a:latin typeface="Public Sans Thin"/>
                <a:ea typeface="Public Sans Thin"/>
                <a:cs typeface="Public Sans Thin"/>
                <a:sym typeface="Public Sans Thin"/>
              </a:rPr>
              <a:t> relative à la lutte contre la corruption  L. 1161-1 du code du travail</a:t>
            </a:r>
            <a:endParaRPr sz="2100"/>
          </a:p>
          <a:p>
            <a:pPr indent="-240029" lvl="1" marL="518160" marR="0" rtl="0" algn="l">
              <a:lnSpc>
                <a:spcPct val="139958"/>
              </a:lnSpc>
              <a:spcBef>
                <a:spcPts val="0"/>
              </a:spcBef>
              <a:spcAft>
                <a:spcPts val="0"/>
              </a:spcAft>
              <a:buClr>
                <a:srgbClr val="C1FF72"/>
              </a:buClr>
              <a:buSzPts val="2100"/>
              <a:buFont typeface="Arial"/>
              <a:buChar char="•"/>
            </a:pPr>
            <a:r>
              <a:rPr b="0" i="0" lang="en-US" sz="2100" u="none" cap="none" strike="noStrike">
                <a:solidFill>
                  <a:srgbClr val="C1FF72"/>
                </a:solidFill>
                <a:latin typeface="Public Sans Thin"/>
                <a:ea typeface="Public Sans Thin"/>
                <a:cs typeface="Public Sans Thin"/>
                <a:sym typeface="Public Sans Thin"/>
              </a:rPr>
              <a:t>LOI n° 2013-1117 du 6 décembre 2013</a:t>
            </a:r>
            <a:r>
              <a:rPr b="0" i="0" lang="en-US" sz="2100" u="none" cap="none" strike="noStrike">
                <a:solidFill>
                  <a:srgbClr val="FFFFFF"/>
                </a:solidFill>
                <a:latin typeface="Public Sans Thin"/>
                <a:ea typeface="Public Sans Thin"/>
                <a:cs typeface="Public Sans Thin"/>
                <a:sym typeface="Public Sans Thin"/>
              </a:rPr>
              <a:t> relative à la lutte contre la fraude fiscale et la grande délinquance économique et financière. (Sapin I) art 35 &amp; 36: « Des lanceurs d’alertes »  L. 1132-3-3 du code du travail (et 6 ter A de la loi du 13.07.1983 - statut des fonctionnaires)</a:t>
            </a:r>
            <a:endParaRPr sz="2100"/>
          </a:p>
          <a:p>
            <a:pPr indent="-240029" lvl="1" marL="518160" marR="0" rtl="0" algn="l">
              <a:lnSpc>
                <a:spcPct val="139958"/>
              </a:lnSpc>
              <a:spcBef>
                <a:spcPts val="0"/>
              </a:spcBef>
              <a:spcAft>
                <a:spcPts val="0"/>
              </a:spcAft>
              <a:buClr>
                <a:srgbClr val="C1FF72"/>
              </a:buClr>
              <a:buSzPts val="2100"/>
              <a:buFont typeface="Arial"/>
              <a:buChar char="•"/>
            </a:pPr>
            <a:r>
              <a:rPr b="0" i="0" lang="en-US" sz="2100" u="none" cap="none" strike="noStrike">
                <a:solidFill>
                  <a:srgbClr val="C1FF72"/>
                </a:solidFill>
                <a:latin typeface="Public Sans Thin"/>
                <a:ea typeface="Public Sans Thin"/>
                <a:cs typeface="Public Sans Thin"/>
                <a:sym typeface="Public Sans Thin"/>
              </a:rPr>
              <a:t>LOI n° 2016-1691 du 9 décembre 2016</a:t>
            </a:r>
            <a:r>
              <a:rPr b="0" i="0" lang="en-US" sz="2100" u="none" cap="none" strike="noStrike">
                <a:solidFill>
                  <a:srgbClr val="FFFFFF"/>
                </a:solidFill>
                <a:latin typeface="Public Sans Thin"/>
                <a:ea typeface="Public Sans Thin"/>
                <a:cs typeface="Public Sans Thin"/>
                <a:sym typeface="Public Sans Thin"/>
              </a:rPr>
              <a:t> relative à la transparence, à la lutte contre la corruption et à la modernisation de la vie économique. (Sapin II) Art 6 à 16: « De la protection des lanceurs d’alertes » modifie l’art L.1132-3-3 du code du travail (et 6 ter A du statut des fonctionnaires)</a:t>
            </a:r>
            <a:endParaRPr sz="2100"/>
          </a:p>
          <a:p>
            <a:pPr indent="-240091" lvl="1" marL="518157" marR="0" rtl="0" algn="l">
              <a:lnSpc>
                <a:spcPct val="140016"/>
              </a:lnSpc>
              <a:spcBef>
                <a:spcPts val="0"/>
              </a:spcBef>
              <a:spcAft>
                <a:spcPts val="0"/>
              </a:spcAft>
              <a:buClr>
                <a:srgbClr val="C1FF72"/>
              </a:buClr>
              <a:buSzPts val="2100"/>
              <a:buFont typeface="Arial"/>
              <a:buChar char="•"/>
            </a:pPr>
            <a:r>
              <a:rPr b="0" i="0" lang="en-US" sz="2100" u="none" cap="none" strike="noStrike">
                <a:solidFill>
                  <a:srgbClr val="C1FF72"/>
                </a:solidFill>
                <a:latin typeface="Public Sans Thin"/>
                <a:ea typeface="Public Sans Thin"/>
                <a:cs typeface="Public Sans Thin"/>
                <a:sym typeface="Public Sans Thin"/>
              </a:rPr>
              <a:t>Directive (UE) 2019/1937 </a:t>
            </a:r>
            <a:r>
              <a:rPr b="0" i="0" lang="en-US" sz="2100" u="none" cap="none" strike="noStrike">
                <a:solidFill>
                  <a:srgbClr val="FFFFFF"/>
                </a:solidFill>
                <a:latin typeface="Public Sans Thin"/>
                <a:ea typeface="Public Sans Thin"/>
                <a:cs typeface="Public Sans Thin"/>
                <a:sym typeface="Public Sans Thin"/>
              </a:rPr>
              <a:t>du Parlement européen et du Conseil du 23 octobre 2019 sur la protection des personnes qui signalent des violations du droit de l’Union</a:t>
            </a:r>
            <a:endParaRPr sz="2100"/>
          </a:p>
          <a:p>
            <a:pPr indent="-240091" lvl="1" marL="518157" marR="0" rtl="0" algn="l">
              <a:lnSpc>
                <a:spcPct val="140016"/>
              </a:lnSpc>
              <a:spcBef>
                <a:spcPts val="0"/>
              </a:spcBef>
              <a:spcAft>
                <a:spcPts val="0"/>
              </a:spcAft>
              <a:buClr>
                <a:srgbClr val="C1FF72"/>
              </a:buClr>
              <a:buSzPts val="2100"/>
              <a:buFont typeface="Arial"/>
              <a:buChar char="•"/>
            </a:pPr>
            <a:r>
              <a:rPr b="0" i="0" lang="en-US" sz="2100" u="none" cap="none" strike="noStrike">
                <a:solidFill>
                  <a:srgbClr val="C1FF72"/>
                </a:solidFill>
                <a:latin typeface="Public Sans Thin"/>
                <a:ea typeface="Public Sans Thin"/>
                <a:cs typeface="Public Sans Thin"/>
                <a:sym typeface="Public Sans Thin"/>
              </a:rPr>
              <a:t>LOI organique n° 2022-400 du 21 mars 2022</a:t>
            </a:r>
            <a:r>
              <a:rPr b="0" i="0" lang="en-US" sz="2100" u="none" cap="none" strike="noStrike">
                <a:solidFill>
                  <a:srgbClr val="FFFFFF"/>
                </a:solidFill>
                <a:latin typeface="Public Sans Thin"/>
                <a:ea typeface="Public Sans Thin"/>
                <a:cs typeface="Public Sans Thin"/>
                <a:sym typeface="Public Sans Thin"/>
              </a:rPr>
              <a:t> visant à renforcer le rôle du Défenseur des droits en matière de signalement d'alerte</a:t>
            </a:r>
            <a:endParaRPr sz="2100"/>
          </a:p>
          <a:p>
            <a:pPr indent="-240029" lvl="1" marL="518160" marR="0" rtl="0" algn="l">
              <a:lnSpc>
                <a:spcPct val="139958"/>
              </a:lnSpc>
              <a:spcBef>
                <a:spcPts val="0"/>
              </a:spcBef>
              <a:spcAft>
                <a:spcPts val="0"/>
              </a:spcAft>
              <a:buClr>
                <a:srgbClr val="C1FF72"/>
              </a:buClr>
              <a:buSzPts val="2100"/>
              <a:buFont typeface="Arial"/>
              <a:buChar char="•"/>
            </a:pPr>
            <a:r>
              <a:rPr b="0" i="0" lang="en-US" sz="2100" u="none" cap="none" strike="noStrike">
                <a:solidFill>
                  <a:srgbClr val="C1FF72"/>
                </a:solidFill>
                <a:latin typeface="Public Sans Thin"/>
                <a:ea typeface="Public Sans Thin"/>
                <a:cs typeface="Public Sans Thin"/>
                <a:sym typeface="Public Sans Thin"/>
              </a:rPr>
              <a:t>LOI n° 2022-401 du 21 mars 2022</a:t>
            </a:r>
            <a:r>
              <a:rPr b="0" i="0" lang="en-US" sz="2100" u="none" cap="none" strike="noStrike">
                <a:solidFill>
                  <a:srgbClr val="FFFFFF"/>
                </a:solidFill>
                <a:latin typeface="Public Sans Thin"/>
                <a:ea typeface="Public Sans Thin"/>
                <a:cs typeface="Public Sans Thin"/>
                <a:sym typeface="Public Sans Thin"/>
              </a:rPr>
              <a:t> visant à améliorer la protection des lanceurs d'alerte (Waserman) modifie la définition du lanceur d’alerte L.1121-2 du code du travail modifie les articles L.1321-2 (RI), L.1132-1, L.1132-3-3, L.1132-4, L.1152-2, L.1153-2, L.1153-4, L.4133-1, L.4133-2, L.4133-3, L.4133-4 du code du travail (et CGFP) et abroge l’article L.1153-3</a:t>
            </a:r>
            <a:endParaRPr sz="2100"/>
          </a:p>
          <a:p>
            <a:pPr indent="-240029" lvl="1" marL="518160" marR="0" rtl="0" algn="l">
              <a:lnSpc>
                <a:spcPct val="139958"/>
              </a:lnSpc>
              <a:spcBef>
                <a:spcPts val="0"/>
              </a:spcBef>
              <a:spcAft>
                <a:spcPts val="0"/>
              </a:spcAft>
              <a:buClr>
                <a:srgbClr val="C1FF72"/>
              </a:buClr>
              <a:buSzPts val="2100"/>
              <a:buFont typeface="Arial"/>
              <a:buChar char="•"/>
            </a:pPr>
            <a:r>
              <a:rPr b="0" i="0" lang="en-US" sz="2100" u="none" cap="none" strike="noStrike">
                <a:solidFill>
                  <a:srgbClr val="C1FF72"/>
                </a:solidFill>
                <a:latin typeface="Public Sans Thin"/>
                <a:ea typeface="Public Sans Thin"/>
                <a:cs typeface="Public Sans Thin"/>
                <a:sym typeface="Public Sans Thin"/>
              </a:rPr>
              <a:t>Décret n° 2022-1284 du 3 octobre 2022</a:t>
            </a:r>
            <a:r>
              <a:rPr b="0" i="0" lang="en-US" sz="2100" u="none" cap="none" strike="noStrike">
                <a:solidFill>
                  <a:srgbClr val="FFFFFF"/>
                </a:solidFill>
                <a:latin typeface="Public Sans Thin"/>
                <a:ea typeface="Public Sans Thin"/>
                <a:cs typeface="Public Sans Thin"/>
                <a:sym typeface="Public Sans Thin"/>
              </a:rPr>
              <a:t> relatif aux procédures de recueil et de traitement des signalements émis par les lanceurs d'alerte et fixant la liste des autorités externes instituées par la loi n° 2022-401 du 21 mars 2022 visant à améliorer la protection des lanceurs d'alerte</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49" l="0" r="0" t="-8849"/>
            </a:stretch>
          </a:blipFill>
          <a:ln>
            <a:noFill/>
          </a:ln>
        </p:spPr>
      </p:sp>
      <p:sp>
        <p:nvSpPr>
          <p:cNvPr id="146" name="Google Shape;146;p9"/>
          <p:cNvSpPr/>
          <p:nvPr/>
        </p:nvSpPr>
        <p:spPr>
          <a:xfrm>
            <a:off x="0" y="108775"/>
            <a:ext cx="18288000" cy="10287000"/>
          </a:xfrm>
          <a:prstGeom prst="rect">
            <a:avLst/>
          </a:prstGeom>
          <a:solidFill>
            <a:srgbClr val="2526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txBox="1"/>
          <p:nvPr/>
        </p:nvSpPr>
        <p:spPr>
          <a:xfrm>
            <a:off x="3634390" y="1939271"/>
            <a:ext cx="11242200" cy="4496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t/>
            </a:r>
            <a:endParaRPr b="1" sz="6350">
              <a:solidFill>
                <a:srgbClr val="FFFFFF"/>
              </a:solidFill>
              <a:latin typeface="Public Sans"/>
              <a:ea typeface="Public Sans"/>
              <a:cs typeface="Public Sans"/>
              <a:sym typeface="Public Sans"/>
            </a:endParaRPr>
          </a:p>
          <a:p>
            <a:pPr indent="0" lvl="0" marL="0" marR="0" rtl="0" algn="ctr">
              <a:lnSpc>
                <a:spcPct val="120000"/>
              </a:lnSpc>
              <a:spcBef>
                <a:spcPts val="0"/>
              </a:spcBef>
              <a:spcAft>
                <a:spcPts val="0"/>
              </a:spcAft>
              <a:buNone/>
            </a:pPr>
            <a:r>
              <a:rPr b="1" i="0" lang="en-US" sz="6350" u="none" cap="none" strike="noStrike">
                <a:solidFill>
                  <a:srgbClr val="FFFFFF"/>
                </a:solidFill>
                <a:latin typeface="Public Sans"/>
                <a:ea typeface="Public Sans"/>
                <a:cs typeface="Public Sans"/>
                <a:sym typeface="Public Sans"/>
              </a:rPr>
              <a:t>Comment déterminer </a:t>
            </a:r>
            <a:r>
              <a:rPr b="1" lang="en-US" sz="6350">
                <a:solidFill>
                  <a:srgbClr val="FFFFFF"/>
                </a:solidFill>
                <a:latin typeface="Public Sans"/>
                <a:ea typeface="Public Sans"/>
                <a:cs typeface="Public Sans"/>
                <a:sym typeface="Public Sans"/>
              </a:rPr>
              <a:t>le type d’enquête.</a:t>
            </a:r>
            <a:endParaRPr b="1" sz="6350">
              <a:solidFill>
                <a:srgbClr val="FFFFFF"/>
              </a:solidFill>
              <a:latin typeface="Public Sans"/>
              <a:ea typeface="Public Sans"/>
              <a:cs typeface="Public Sans"/>
              <a:sym typeface="Public Sans"/>
            </a:endParaRPr>
          </a:p>
          <a:p>
            <a:pPr indent="0" lvl="0" marL="0" marR="0" rtl="0" algn="ctr">
              <a:lnSpc>
                <a:spcPct val="120000"/>
              </a:lnSpc>
              <a:spcBef>
                <a:spcPts val="0"/>
              </a:spcBef>
              <a:spcAft>
                <a:spcPts val="0"/>
              </a:spcAft>
              <a:buNone/>
            </a:pPr>
            <a:r>
              <a:rPr b="1" lang="en-US" sz="6350">
                <a:solidFill>
                  <a:srgbClr val="C1FF72"/>
                </a:solidFill>
                <a:latin typeface="Public Sans"/>
                <a:ea typeface="Public Sans"/>
                <a:cs typeface="Public Sans"/>
                <a:sym typeface="Public Sans"/>
              </a:rPr>
              <a:t>L</a:t>
            </a:r>
            <a:r>
              <a:rPr b="1" i="0" lang="en-US" sz="6350" u="none" cap="none" strike="noStrike">
                <a:solidFill>
                  <a:srgbClr val="C1FF72"/>
                </a:solidFill>
                <a:latin typeface="Public Sans"/>
                <a:ea typeface="Public Sans"/>
                <a:cs typeface="Public Sans"/>
                <a:sym typeface="Public Sans"/>
              </a:rPr>
              <a:t>anceur d’alerte</a:t>
            </a:r>
            <a:r>
              <a:rPr b="1" lang="en-US" sz="6350">
                <a:solidFill>
                  <a:srgbClr val="C1FF72"/>
                </a:solidFill>
                <a:latin typeface="Public Sans"/>
                <a:ea typeface="Public Sans"/>
                <a:cs typeface="Public Sans"/>
                <a:sym typeface="Public Sans"/>
              </a:rPr>
              <a:t> ou pas?</a:t>
            </a:r>
            <a:endParaRPr>
              <a:solidFill>
                <a:srgbClr val="C1FF72"/>
              </a:solidFill>
            </a:endParaRPr>
          </a:p>
        </p:txBody>
      </p:sp>
      <p:sp>
        <p:nvSpPr>
          <p:cNvPr id="148" name="Google Shape;148;p9"/>
          <p:cNvSpPr txBox="1"/>
          <p:nvPr/>
        </p:nvSpPr>
        <p:spPr>
          <a:xfrm>
            <a:off x="1028700" y="9287170"/>
            <a:ext cx="162306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Nathalie Leroy</dc:creator>
</cp:coreProperties>
</file>